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70"/>
  </p:notesMasterIdLst>
  <p:sldIdLst>
    <p:sldId id="304" r:id="rId2"/>
    <p:sldId id="317" r:id="rId3"/>
    <p:sldId id="256" r:id="rId4"/>
    <p:sldId id="300" r:id="rId5"/>
    <p:sldId id="301" r:id="rId6"/>
    <p:sldId id="325" r:id="rId7"/>
    <p:sldId id="326" r:id="rId8"/>
    <p:sldId id="257" r:id="rId9"/>
    <p:sldId id="258" r:id="rId10"/>
    <p:sldId id="259" r:id="rId11"/>
    <p:sldId id="260" r:id="rId12"/>
    <p:sldId id="323" r:id="rId13"/>
    <p:sldId id="324" r:id="rId14"/>
    <p:sldId id="261" r:id="rId15"/>
    <p:sldId id="262" r:id="rId16"/>
    <p:sldId id="263" r:id="rId17"/>
    <p:sldId id="264" r:id="rId18"/>
    <p:sldId id="265" r:id="rId19"/>
    <p:sldId id="266" r:id="rId20"/>
    <p:sldId id="267" r:id="rId21"/>
    <p:sldId id="332" r:id="rId22"/>
    <p:sldId id="319" r:id="rId23"/>
    <p:sldId id="268" r:id="rId24"/>
    <p:sldId id="269" r:id="rId25"/>
    <p:sldId id="270" r:id="rId26"/>
    <p:sldId id="271" r:id="rId27"/>
    <p:sldId id="272" r:id="rId28"/>
    <p:sldId id="273" r:id="rId29"/>
    <p:sldId id="310" r:id="rId30"/>
    <p:sldId id="299" r:id="rId31"/>
    <p:sldId id="274" r:id="rId32"/>
    <p:sldId id="275" r:id="rId33"/>
    <p:sldId id="276" r:id="rId34"/>
    <p:sldId id="277" r:id="rId35"/>
    <p:sldId id="278" r:id="rId36"/>
    <p:sldId id="279" r:id="rId37"/>
    <p:sldId id="306" r:id="rId38"/>
    <p:sldId id="330" r:id="rId39"/>
    <p:sldId id="280" r:id="rId40"/>
    <p:sldId id="281" r:id="rId41"/>
    <p:sldId id="282" r:id="rId42"/>
    <p:sldId id="283" r:id="rId43"/>
    <p:sldId id="284" r:id="rId44"/>
    <p:sldId id="285" r:id="rId45"/>
    <p:sldId id="286" r:id="rId46"/>
    <p:sldId id="287" r:id="rId47"/>
    <p:sldId id="288" r:id="rId48"/>
    <p:sldId id="289" r:id="rId49"/>
    <p:sldId id="290" r:id="rId50"/>
    <p:sldId id="308" r:id="rId51"/>
    <p:sldId id="309" r:id="rId52"/>
    <p:sldId id="312" r:id="rId53"/>
    <p:sldId id="314" r:id="rId54"/>
    <p:sldId id="328" r:id="rId55"/>
    <p:sldId id="291" r:id="rId56"/>
    <p:sldId id="292" r:id="rId57"/>
    <p:sldId id="293" r:id="rId58"/>
    <p:sldId id="294" r:id="rId59"/>
    <p:sldId id="295" r:id="rId60"/>
    <p:sldId id="296" r:id="rId61"/>
    <p:sldId id="297" r:id="rId62"/>
    <p:sldId id="298" r:id="rId63"/>
    <p:sldId id="327" r:id="rId64"/>
    <p:sldId id="316" r:id="rId65"/>
    <p:sldId id="315" r:id="rId66"/>
    <p:sldId id="331" r:id="rId67"/>
    <p:sldId id="333" r:id="rId68"/>
    <p:sldId id="303" r:id="rId69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1092" y="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B48A6ED-22E1-4D6D-A0B4-C08A73151DBE}" type="datetimeFigureOut">
              <a:rPr lang="ru-RU" smtClean="0"/>
              <a:pPr/>
              <a:t>19.11.2018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6FB3F2-F912-44FC-8A09-EB9445265A7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25649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6FB3F2-F912-44FC-8A09-EB9445265A79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3837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2438400"/>
            <a:ext cx="9009063" cy="1052513"/>
            <a:chOff x="0" y="1536"/>
            <a:chExt cx="5675" cy="663"/>
          </a:xfrm>
        </p:grpSpPr>
        <p:grpSp>
          <p:nvGrpSpPr>
            <p:cNvPr id="5" name="Group 3"/>
            <p:cNvGrpSpPr>
              <a:grpSpLocks/>
            </p:cNvGrpSpPr>
            <p:nvPr/>
          </p:nvGrpSpPr>
          <p:grpSpPr bwMode="auto">
            <a:xfrm>
              <a:off x="185" y="1604"/>
              <a:ext cx="449" cy="299"/>
              <a:chOff x="720" y="336"/>
              <a:chExt cx="624" cy="432"/>
            </a:xfrm>
          </p:grpSpPr>
          <p:sp>
            <p:nvSpPr>
              <p:cNvPr id="12" name="Rectangle 4"/>
              <p:cNvSpPr>
                <a:spLocks noChangeArrowheads="1"/>
              </p:cNvSpPr>
              <p:nvPr/>
            </p:nvSpPr>
            <p:spPr bwMode="auto">
              <a:xfrm>
                <a:off x="720" y="336"/>
                <a:ext cx="384" cy="432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3" name="Rectangle 5"/>
              <p:cNvSpPr>
                <a:spLocks noChangeArrowheads="1"/>
              </p:cNvSpPr>
              <p:nvPr/>
            </p:nvSpPr>
            <p:spPr bwMode="auto">
              <a:xfrm>
                <a:off x="1056" y="336"/>
                <a:ext cx="288" cy="432"/>
              </a:xfrm>
              <a:prstGeom prst="rect">
                <a:avLst/>
              </a:prstGeom>
              <a:gradFill rotWithShape="0">
                <a:gsLst>
                  <a:gs pos="0">
                    <a:schemeClr val="folHlink"/>
                  </a:gs>
                  <a:gs pos="100000">
                    <a:schemeClr val="bg1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grpSp>
          <p:nvGrpSpPr>
            <p:cNvPr id="6" name="Group 6"/>
            <p:cNvGrpSpPr>
              <a:grpSpLocks/>
            </p:cNvGrpSpPr>
            <p:nvPr/>
          </p:nvGrpSpPr>
          <p:grpSpPr bwMode="auto">
            <a:xfrm>
              <a:off x="263" y="1870"/>
              <a:ext cx="466" cy="299"/>
              <a:chOff x="912" y="2640"/>
              <a:chExt cx="672" cy="432"/>
            </a:xfrm>
          </p:grpSpPr>
          <p:sp>
            <p:nvSpPr>
              <p:cNvPr id="10" name="Rectangle 7"/>
              <p:cNvSpPr>
                <a:spLocks noChangeArrowheads="1"/>
              </p:cNvSpPr>
              <p:nvPr/>
            </p:nvSpPr>
            <p:spPr bwMode="auto">
              <a:xfrm>
                <a:off x="912" y="2640"/>
                <a:ext cx="384" cy="432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1" name="Rectangle 8"/>
              <p:cNvSpPr>
                <a:spLocks noChangeArrowheads="1"/>
              </p:cNvSpPr>
              <p:nvPr/>
            </p:nvSpPr>
            <p:spPr bwMode="auto">
              <a:xfrm>
                <a:off x="1248" y="2640"/>
                <a:ext cx="336" cy="432"/>
              </a:xfrm>
              <a:prstGeom prst="rect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sp>
          <p:nvSpPr>
            <p:cNvPr id="7" name="Rectangle 9"/>
            <p:cNvSpPr>
              <a:spLocks noChangeArrowheads="1"/>
            </p:cNvSpPr>
            <p:nvPr/>
          </p:nvSpPr>
          <p:spPr bwMode="auto">
            <a:xfrm>
              <a:off x="0" y="1824"/>
              <a:ext cx="353" cy="26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hlink"/>
                </a:gs>
              </a:gsLst>
              <a:lin ang="1890000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8" name="Rectangle 10"/>
            <p:cNvSpPr>
              <a:spLocks noChangeArrowheads="1"/>
            </p:cNvSpPr>
            <p:nvPr/>
          </p:nvSpPr>
          <p:spPr bwMode="auto">
            <a:xfrm>
              <a:off x="400" y="1536"/>
              <a:ext cx="20" cy="663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9" name="Rectangle 11"/>
            <p:cNvSpPr>
              <a:spLocks noChangeArrowheads="1"/>
            </p:cNvSpPr>
            <p:nvPr/>
          </p:nvSpPr>
          <p:spPr bwMode="auto">
            <a:xfrm flipV="1">
              <a:off x="199" y="2054"/>
              <a:ext cx="5476" cy="35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</p:grpSp>
      <p:sp>
        <p:nvSpPr>
          <p:cNvPr id="46092" name="Rectangle 12"/>
          <p:cNvSpPr>
            <a:spLocks noGrp="1" noChangeArrowheads="1"/>
          </p:cNvSpPr>
          <p:nvPr>
            <p:ph type="ctrTitle"/>
          </p:nvPr>
        </p:nvSpPr>
        <p:spPr>
          <a:xfrm>
            <a:off x="990600" y="1676400"/>
            <a:ext cx="7772400" cy="1462088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46093" name="Rectangle 1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dt" sz="half" idx="10"/>
          </p:nvPr>
        </p:nvSpPr>
        <p:spPr>
          <a:xfrm>
            <a:off x="990600" y="6248400"/>
            <a:ext cx="1905000" cy="4572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ftr" sz="quarter" idx="11"/>
          </p:nvPr>
        </p:nvSpPr>
        <p:spPr>
          <a:xfrm>
            <a:off x="3429000" y="6248400"/>
            <a:ext cx="2895600" cy="4572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6" name="Rectangle 1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858000" y="6248400"/>
            <a:ext cx="1905000" cy="4572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fld id="{39BC1AFC-FF9D-4A2C-AF79-7A95B5DC62F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64FD04-AB81-42F1-A7CE-388150C9D2B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004050" y="214313"/>
            <a:ext cx="1951038" cy="59182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150938" y="214313"/>
            <a:ext cx="5700712" cy="59182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C8F92D-ED54-4D3D-A1C7-22E59EAB6B8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3E40E1-4A31-4F0B-BCEE-E9C86DF83B2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5E37F8-6721-4C96-8FE7-5427679D320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182688" y="2017713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145088" y="2017713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62FF00-970A-410C-B5CC-966265BF13B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F29C4B-FF6C-4688-8D4C-62BC77D98D8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CE2C93-9DAB-4485-913D-0CF81F6C065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A83A60-C165-44C3-9D66-F94CBA8506D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1C089C-877C-4140-855B-47E0D80FB52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DCB6E7-FC2E-4813-97AA-D9256789C07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ChangeArrowheads="1"/>
          </p:cNvSpPr>
          <p:nvPr/>
        </p:nvSpPr>
        <p:spPr bwMode="ltGray">
          <a:xfrm>
            <a:off x="417513" y="1098550"/>
            <a:ext cx="438150" cy="474663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kumimoji="1" lang="ru-RU" sz="2400"/>
          </a:p>
        </p:txBody>
      </p:sp>
      <p:sp>
        <p:nvSpPr>
          <p:cNvPr id="1027" name="Rectangle 3"/>
          <p:cNvSpPr>
            <a:spLocks noChangeArrowheads="1"/>
          </p:cNvSpPr>
          <p:nvPr/>
        </p:nvSpPr>
        <p:spPr bwMode="ltGray">
          <a:xfrm>
            <a:off x="800100" y="1098550"/>
            <a:ext cx="328613" cy="474663"/>
          </a:xfrm>
          <a:prstGeom prst="rect">
            <a:avLst/>
          </a:pr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kumimoji="1" lang="ru-RU" sz="2400"/>
          </a:p>
        </p:txBody>
      </p:sp>
      <p:sp>
        <p:nvSpPr>
          <p:cNvPr id="1028" name="Rectangle 4"/>
          <p:cNvSpPr>
            <a:spLocks noChangeArrowheads="1"/>
          </p:cNvSpPr>
          <p:nvPr/>
        </p:nvSpPr>
        <p:spPr bwMode="ltGray">
          <a:xfrm>
            <a:off x="541338" y="1520825"/>
            <a:ext cx="422275" cy="474663"/>
          </a:xfrm>
          <a:prstGeom prst="rect">
            <a:avLst/>
          </a:prstGeom>
          <a:solidFill>
            <a:schemeClr val="folHlink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kumimoji="1" lang="ru-RU" sz="2400"/>
          </a:p>
        </p:txBody>
      </p:sp>
      <p:sp>
        <p:nvSpPr>
          <p:cNvPr id="1029" name="Rectangle 5"/>
          <p:cNvSpPr>
            <a:spLocks noChangeArrowheads="1"/>
          </p:cNvSpPr>
          <p:nvPr/>
        </p:nvSpPr>
        <p:spPr bwMode="ltGray">
          <a:xfrm>
            <a:off x="911225" y="1520825"/>
            <a:ext cx="368300" cy="474663"/>
          </a:xfrm>
          <a:prstGeom prst="rect">
            <a:avLst/>
          </a:prstGeom>
          <a:gradFill rotWithShape="0">
            <a:gsLst>
              <a:gs pos="0">
                <a:schemeClr val="folHlink"/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kumimoji="1" lang="ru-RU" sz="2400"/>
          </a:p>
        </p:txBody>
      </p:sp>
      <p:sp>
        <p:nvSpPr>
          <p:cNvPr id="1030" name="Rectangle 6"/>
          <p:cNvSpPr>
            <a:spLocks noChangeArrowheads="1"/>
          </p:cNvSpPr>
          <p:nvPr/>
        </p:nvSpPr>
        <p:spPr bwMode="ltGray">
          <a:xfrm>
            <a:off x="127000" y="1447800"/>
            <a:ext cx="560388" cy="422275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hlink"/>
              </a:gs>
            </a:gsLst>
            <a:lin ang="1890000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kumimoji="1" lang="ru-RU" sz="2400"/>
          </a:p>
        </p:txBody>
      </p:sp>
      <p:sp>
        <p:nvSpPr>
          <p:cNvPr id="1031" name="Rectangle 7"/>
          <p:cNvSpPr>
            <a:spLocks noChangeArrowheads="1"/>
          </p:cNvSpPr>
          <p:nvPr/>
        </p:nvSpPr>
        <p:spPr bwMode="gray">
          <a:xfrm>
            <a:off x="762000" y="990600"/>
            <a:ext cx="31750" cy="1052513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kumimoji="1" lang="ru-RU" sz="2400"/>
          </a:p>
        </p:txBody>
      </p:sp>
      <p:sp>
        <p:nvSpPr>
          <p:cNvPr id="1032" name="Rectangle 8"/>
          <p:cNvSpPr>
            <a:spLocks noChangeArrowheads="1"/>
          </p:cNvSpPr>
          <p:nvPr/>
        </p:nvSpPr>
        <p:spPr bwMode="gray">
          <a:xfrm>
            <a:off x="442913" y="1781175"/>
            <a:ext cx="8226425" cy="31750"/>
          </a:xfrm>
          <a:prstGeom prst="rect">
            <a:avLst/>
          </a:prstGeom>
          <a:gradFill rotWithShape="0">
            <a:gsLst>
              <a:gs pos="0">
                <a:schemeClr val="bg2"/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kumimoji="1" lang="ru-RU" sz="2400"/>
          </a:p>
        </p:txBody>
      </p:sp>
      <p:sp>
        <p:nvSpPr>
          <p:cNvPr id="1033" name="Rectangle 9"/>
          <p:cNvSpPr>
            <a:spLocks noGrp="1" noChangeArrowheads="1"/>
          </p:cNvSpPr>
          <p:nvPr>
            <p:ph type="title"/>
          </p:nvPr>
        </p:nvSpPr>
        <p:spPr bwMode="auto">
          <a:xfrm>
            <a:off x="1150938" y="214313"/>
            <a:ext cx="7793037" cy="1462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34" name="Rectangle 10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82688" y="2017713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5067" name="Rectangle 1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162050" y="6243638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5068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657600" y="6243638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5069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42150" y="6243638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95F65A2D-36CA-4B96-BF51-77A8533DF60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8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55000"/>
        <a:buFont typeface="Wingdings" pitchFamily="2" charset="2"/>
        <a:buChar char="n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itchFamily="2" charset="2"/>
        <a:buChar char="n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7.gi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3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4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1.gif"/><Relationship Id="rId4" Type="http://schemas.openxmlformats.org/officeDocument/2006/relationships/image" Target="../media/image5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4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2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8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7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3.gif"/><Relationship Id="rId4" Type="http://schemas.openxmlformats.org/officeDocument/2006/relationships/image" Target="../media/image90.gif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3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5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7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4.gif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0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2.jpe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1.gif"/><Relationship Id="rId4" Type="http://schemas.openxmlformats.org/officeDocument/2006/relationships/image" Target="../media/image11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gif"/><Relationship Id="rId2" Type="http://schemas.openxmlformats.org/officeDocument/2006/relationships/image" Target="../media/image121.gif"/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3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6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gif"/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gif"/><Relationship Id="rId5" Type="http://schemas.openxmlformats.org/officeDocument/2006/relationships/image" Target="../media/image15.jpeg"/><Relationship Id="rId4" Type="http://schemas.openxmlformats.org/officeDocument/2006/relationships/image" Target="../media/image14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http://48vdpo.ru/wp-content/uploads/2017/06/logo.pn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4620" y="360220"/>
            <a:ext cx="1264267" cy="1397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https://s.pfst.net/2011.05/6634511170c875974ba3830400b6b6ba647cdef94b_b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19820" y="5545777"/>
            <a:ext cx="1446964" cy="13122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0" y="2725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132107" name="Рисунок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272534"/>
            <a:ext cx="6774415" cy="5276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 Box 12"/>
          <p:cNvSpPr txBox="1">
            <a:spLocks noChangeArrowheads="1"/>
          </p:cNvSpPr>
          <p:nvPr/>
        </p:nvSpPr>
        <p:spPr bwMode="auto">
          <a:xfrm>
            <a:off x="2123728" y="2276872"/>
            <a:ext cx="6264696" cy="2808312"/>
          </a:xfrm>
          <a:prstGeom prst="rect">
            <a:avLst/>
          </a:prstGeom>
          <a:solidFill>
            <a:srgbClr val="FF0000"/>
          </a:solidFill>
          <a:ln w="38100">
            <a:solidFill>
              <a:srgbClr val="FF0000"/>
            </a:solidFill>
            <a:miter lim="800000"/>
            <a:headEnd/>
            <a:tailEnd/>
          </a:ln>
          <a:effectLst>
            <a:outerShdw dist="28398" dir="3806097" algn="ctr" rotWithShape="0">
              <a:srgbClr val="622423">
                <a:alpha val="50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600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Учебно-методический центр</a:t>
            </a:r>
            <a:endParaRPr kumimoji="0" lang="ru-RU" altLang="ru-RU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600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 комплексной безопасности</a:t>
            </a:r>
            <a:endParaRPr kumimoji="0" lang="ru-RU" altLang="ru-RU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600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образовательных организаций</a:t>
            </a:r>
            <a:endParaRPr kumimoji="0" lang="ru-RU" altLang="ru-RU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600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            </a:t>
            </a:r>
            <a:r>
              <a:rPr kumimoji="0" lang="ru-RU" altLang="ru-RU" sz="2600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КРИПКиПРО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2600" b="1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altLang="ru-RU" sz="2600" b="1" dirty="0" smtClean="0">
                <a:solidFill>
                  <a:srgbClr val="FFFF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Обучение детей мерам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altLang="ru-RU" sz="2600" b="1" dirty="0" smtClean="0">
                <a:solidFill>
                  <a:srgbClr val="FFFF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пожарной безопасности</a:t>
            </a:r>
            <a:endParaRPr kumimoji="0" lang="ru-RU" altLang="ru-RU" sz="2600" b="1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Rectangle 13"/>
          <p:cNvSpPr>
            <a:spLocks noChangeArrowheads="1"/>
          </p:cNvSpPr>
          <p:nvPr/>
        </p:nvSpPr>
        <p:spPr bwMode="auto">
          <a:xfrm>
            <a:off x="140677" y="1963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Rectangle 15"/>
          <p:cNvSpPr>
            <a:spLocks noChangeArrowheads="1"/>
          </p:cNvSpPr>
          <p:nvPr/>
        </p:nvSpPr>
        <p:spPr bwMode="auto">
          <a:xfrm>
            <a:off x="140677" y="424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2266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5400" y="838199"/>
            <a:ext cx="7648575" cy="3962401"/>
          </a:xfrm>
        </p:spPr>
        <p:txBody>
          <a:bodyPr/>
          <a:lstStyle/>
          <a:p>
            <a:r>
              <a:rPr lang="ru-RU" sz="2800" b="1" dirty="0" smtClean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Первый этап:</a:t>
            </a:r>
            <a:r>
              <a:rPr lang="ru-RU" sz="28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/>
            </a:r>
            <a:br>
              <a:rPr lang="ru-RU" sz="28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</a:br>
            <a:r>
              <a:rPr lang="ru-RU" sz="28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 </a:t>
            </a:r>
            <a:br>
              <a:rPr lang="ru-RU" sz="28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</a:br>
            <a:r>
              <a:rPr lang="ru-RU" sz="2800" b="1" i="1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- детей дошкольного возраста (старшие группы детских дошкольных учреждений) и младших школьников 1-4 классы (начальное общее образование) следует обучать самым простым и необходимым мерам пожарной безопасности.</a:t>
            </a:r>
            <a:endParaRPr lang="ru-RU" sz="2800" dirty="0"/>
          </a:p>
        </p:txBody>
      </p:sp>
      <p:pic>
        <p:nvPicPr>
          <p:cNvPr id="7" name="Рисунок 6" descr="http://rovini.drogichin.edu.by/ru/rovini.drogichin.edu.by/be/rovini.drogichin.edu.by/be/rovini.drogichin.edu.by/be/sm_full.aspx?guid=1610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137" y="4995908"/>
            <a:ext cx="2577646" cy="143573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http://du20.slutsk.edu.by/ru/sm.aspx?guid=9633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4437112"/>
            <a:ext cx="2377435" cy="2233811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https://avatars.mds.yandex.net/get-direct/226858/GYRYRzdc9S_Zlf4ezfJyEw/y150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19" y="476672"/>
            <a:ext cx="1441331" cy="13681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5400" y="1066800"/>
            <a:ext cx="7648575" cy="4876800"/>
          </a:xfrm>
        </p:spPr>
        <p:txBody>
          <a:bodyPr/>
          <a:lstStyle/>
          <a:p>
            <a:r>
              <a:rPr lang="ru-RU" sz="2800" b="1" i="1" dirty="0" smtClean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Обучают:</a:t>
            </a:r>
            <a:r>
              <a:rPr lang="ru-RU" sz="2800" b="1" i="1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/>
            </a:r>
            <a:br>
              <a:rPr lang="ru-RU" sz="2800" b="1" i="1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</a:br>
            <a:r>
              <a:rPr lang="ru-RU" sz="2800" b="1" i="1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- осторожности в обращении со спичками,  зажигалками;</a:t>
            </a:r>
            <a:r>
              <a:rPr lang="ru-RU" sz="28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/>
            </a:r>
            <a:br>
              <a:rPr lang="ru-RU" sz="28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</a:br>
            <a:r>
              <a:rPr lang="ru-RU" sz="2800" b="1" i="1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-  электричеством и пр.;</a:t>
            </a:r>
            <a:r>
              <a:rPr lang="ru-RU" sz="28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/>
            </a:r>
            <a:br>
              <a:rPr lang="ru-RU" sz="28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</a:br>
            <a:r>
              <a:rPr lang="ru-RU" sz="2800" b="1" i="1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- способам спасения собственной жизни;</a:t>
            </a:r>
            <a:r>
              <a:rPr lang="ru-RU" sz="28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/>
            </a:r>
            <a:br>
              <a:rPr lang="ru-RU" sz="28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</a:br>
            <a:r>
              <a:rPr lang="ru-RU" sz="2800" b="1" i="1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-  вызова помощи в случае возникновения пожара.</a:t>
            </a:r>
            <a:r>
              <a:rPr lang="ru-RU" sz="24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/>
            </a:r>
            <a:br>
              <a:rPr lang="ru-RU" sz="24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</a:br>
            <a:endParaRPr lang="ru-RU" sz="2400" dirty="0"/>
          </a:p>
        </p:txBody>
      </p:sp>
      <p:pic>
        <p:nvPicPr>
          <p:cNvPr id="3074" name="Picture 2" descr="Безопасность детей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4946" y="304800"/>
            <a:ext cx="1962803" cy="1909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 descr="https://i1.ytimg.com/vi/6WIbMjnO0oo/default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86512" y="5143512"/>
            <a:ext cx="2214578" cy="1500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http://www.mobilmusic.ru/mfile/90/85/78/852802.gif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79" y="5373457"/>
            <a:ext cx="1158111" cy="1412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50938" y="428604"/>
            <a:ext cx="7793037" cy="928694"/>
          </a:xfrm>
        </p:spPr>
        <p:txBody>
          <a:bodyPr/>
          <a:lstStyle/>
          <a:p>
            <a:pPr algn="ctr"/>
            <a:r>
              <a:rPr lang="ru-RU" sz="2400" b="1" dirty="0" smtClean="0"/>
              <a:t>Особое внимание следует уделить безопасности ребенка в быту</a:t>
            </a:r>
            <a:endParaRPr lang="ru-RU" sz="2400" b="1" dirty="0"/>
          </a:p>
        </p:txBody>
      </p:sp>
      <p:pic>
        <p:nvPicPr>
          <p:cNvPr id="4" name="Рисунок 3" descr="http://malushata.ru/wp-content/uploads/2011/05/bezopasnost-detey-v-byitu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348" y="1905000"/>
            <a:ext cx="7929618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https://ds02.infourok.ru/uploads/ex/0fe2/000762e1-7ceb30ad/img17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2910" y="642918"/>
            <a:ext cx="8143932" cy="5872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90600" y="914400"/>
            <a:ext cx="7793037" cy="2514600"/>
          </a:xfrm>
        </p:spPr>
        <p:txBody>
          <a:bodyPr/>
          <a:lstStyle/>
          <a:p>
            <a:r>
              <a:rPr lang="ru-RU" sz="2800" b="1" dirty="0" smtClean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Второй этап:</a:t>
            </a:r>
            <a:r>
              <a:rPr lang="ru-RU" sz="28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/>
            </a:r>
            <a:br>
              <a:rPr lang="ru-RU" sz="28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</a:br>
            <a:r>
              <a:rPr lang="ru-RU" sz="2800" b="1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 </a:t>
            </a:r>
            <a:r>
              <a:rPr lang="ru-RU" sz="28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/>
            </a:r>
            <a:br>
              <a:rPr lang="ru-RU" sz="28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</a:br>
            <a:r>
              <a:rPr lang="ru-RU" sz="2800" b="1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детей среднего звена школы  5-9 классы, ( основное общее образование) обучают: </a:t>
            </a:r>
            <a:endParaRPr lang="ru-RU" sz="2800" dirty="0"/>
          </a:p>
        </p:txBody>
      </p:sp>
      <p:pic>
        <p:nvPicPr>
          <p:cNvPr id="3" name="Рисунок 2" descr="http://sila-tradiciy.ru/wp-content/uploads/2017/05/%D0%BF%D0%B1-1-jpg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799" y="457200"/>
            <a:ext cx="1600201" cy="1295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https://socgrad.ru/uploads/images/00/07/40/2014/02/06/1bf57a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3581400"/>
            <a:ext cx="5029200" cy="2743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50938" y="762000"/>
            <a:ext cx="7793037" cy="5410200"/>
          </a:xfrm>
        </p:spPr>
        <p:txBody>
          <a:bodyPr/>
          <a:lstStyle/>
          <a:p>
            <a:r>
              <a:rPr lang="ru-RU" sz="2800" b="1" i="1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осторожности в обращении с пожароопасными предметами;</a:t>
            </a:r>
            <a:r>
              <a:rPr lang="ru-RU" sz="28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/>
            </a:r>
            <a:br>
              <a:rPr lang="ru-RU" sz="28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</a:br>
            <a:r>
              <a:rPr lang="ru-RU" sz="2800" b="1" i="1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 - электричеством;</a:t>
            </a:r>
            <a:r>
              <a:rPr lang="ru-RU" sz="28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/>
            </a:r>
            <a:br>
              <a:rPr lang="ru-RU" sz="28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</a:br>
            <a:r>
              <a:rPr lang="ru-RU" sz="2800" b="1" i="1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 - способам спасения собственной жизни и жизни детей младшего возраста;</a:t>
            </a:r>
            <a:r>
              <a:rPr lang="ru-RU" sz="28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/>
            </a:r>
            <a:br>
              <a:rPr lang="ru-RU" sz="28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</a:br>
            <a:r>
              <a:rPr lang="ru-RU" sz="2800" b="1" i="1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 - вызова помощи в случае возникновения пожара; </a:t>
            </a:r>
            <a:r>
              <a:rPr lang="ru-RU" sz="28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/>
            </a:r>
            <a:br>
              <a:rPr lang="ru-RU" sz="28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</a:br>
            <a:r>
              <a:rPr lang="ru-RU" sz="2800" b="1" i="1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 -  самым простым способам тушения пожаров подручными средствами </a:t>
            </a:r>
            <a:r>
              <a:rPr lang="ru-RU" sz="2800" b="1" i="1" u="sng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в некоторых случаях.</a:t>
            </a:r>
            <a:r>
              <a:rPr lang="ru-RU" sz="28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/>
            </a:r>
            <a:br>
              <a:rPr lang="ru-RU" sz="28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</a:br>
            <a:endParaRPr lang="ru-RU" sz="2800" dirty="0"/>
          </a:p>
        </p:txBody>
      </p:sp>
      <p:pic>
        <p:nvPicPr>
          <p:cNvPr id="3" name="Рисунок 2" descr="http://cdn.36on.ru/system/photo/image/000/052/641/micro_gallery/image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215206" y="285728"/>
            <a:ext cx="1457325" cy="12350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http://www.uozima.ru/foto/DUP/DUP.pn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57950" y="5429264"/>
            <a:ext cx="1695365" cy="1143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cc-m-textwithimage-image-8537219397" descr="https://image.jimcdn.com/app/cms/image/transf/none/path/sa509f7dd515e5307/image/i167ec178dbfeb799/version/1383548884/image.gif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215207" y="3068960"/>
            <a:ext cx="1457324" cy="1440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50938" y="188640"/>
            <a:ext cx="7793037" cy="4896543"/>
          </a:xfrm>
        </p:spPr>
        <p:txBody>
          <a:bodyPr/>
          <a:lstStyle/>
          <a:p>
            <a:r>
              <a:rPr lang="ru-RU" sz="2800" b="1" dirty="0" smtClean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Третий этап:</a:t>
            </a:r>
            <a:r>
              <a:rPr lang="ru-RU" sz="28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/>
            </a:r>
            <a:br>
              <a:rPr lang="ru-RU" sz="28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</a:br>
            <a:r>
              <a:rPr lang="ru-RU" sz="2800" b="1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 </a:t>
            </a:r>
            <a:r>
              <a:rPr lang="ru-RU" sz="28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/>
            </a:r>
            <a:br>
              <a:rPr lang="ru-RU" sz="28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</a:br>
            <a:r>
              <a:rPr lang="ru-RU" sz="2800" b="1" i="1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детей старшего звена школы 10-11 классы ( среднее </a:t>
            </a:r>
            <a:r>
              <a:rPr lang="ru-RU" sz="2800" b="1" i="1" dirty="0" smtClean="0"/>
              <a:t>общее </a:t>
            </a:r>
            <a:r>
              <a:rPr lang="ru-RU" sz="2800" b="1" i="1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образование)обучают:</a:t>
            </a:r>
            <a:br>
              <a:rPr lang="ru-RU" sz="2800" b="1" i="1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</a:br>
            <a:r>
              <a:rPr lang="ru-RU" sz="2800" b="1" i="1" dirty="0" smtClean="0"/>
              <a:t>- правилам пожарной безопасности в быту</a:t>
            </a:r>
            <a:br>
              <a:rPr lang="ru-RU" sz="2800" b="1" i="1" dirty="0" smtClean="0"/>
            </a:br>
            <a:r>
              <a:rPr lang="ru-RU" sz="2800" b="1" i="1" dirty="0" smtClean="0"/>
              <a:t>- на производстве.</a:t>
            </a:r>
            <a:r>
              <a:rPr lang="ru-RU" sz="28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/>
            </a:r>
            <a:br>
              <a:rPr lang="ru-RU" sz="28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</a:br>
            <a:endParaRPr lang="ru-RU" sz="2800" dirty="0"/>
          </a:p>
        </p:txBody>
      </p:sp>
      <p:pic>
        <p:nvPicPr>
          <p:cNvPr id="9" name="Рисунок 8" descr="https://avatars.mds.yandex.net/get-direct/226858/GYRYRzdc9S_Zlf4ezfJyEw/y150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332656"/>
            <a:ext cx="1257300" cy="1428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Рисунок 9" descr="http://michskazka.68edu.ru/wp-content/uploads/2016/07/1-1024x722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0826" y="4786322"/>
            <a:ext cx="2280802" cy="156689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Картинки по запросу самые последние новости по обучению в области пожарной безопасности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1472" y="4857760"/>
            <a:ext cx="2486026" cy="1603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71451" y="1340768"/>
            <a:ext cx="7793037" cy="4594448"/>
          </a:xfrm>
        </p:spPr>
        <p:txBody>
          <a:bodyPr/>
          <a:lstStyle/>
          <a:p>
            <a:r>
              <a:rPr lang="ru-RU" sz="2400" b="1" i="1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 </a:t>
            </a:r>
            <a:r>
              <a:rPr lang="ru-RU" sz="24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/>
            </a:r>
            <a:br>
              <a:rPr lang="ru-RU" sz="24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</a:br>
            <a:r>
              <a:rPr lang="ru-RU" sz="2400" b="1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Кроме того, им преподают:</a:t>
            </a:r>
            <a:r>
              <a:rPr lang="ru-RU" sz="24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/>
            </a:r>
            <a:br>
              <a:rPr lang="ru-RU" sz="24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</a:br>
            <a:r>
              <a:rPr lang="ru-RU" sz="2400" b="1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 </a:t>
            </a:r>
            <a:r>
              <a:rPr lang="ru-RU" sz="24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/>
            </a:r>
            <a:br>
              <a:rPr lang="ru-RU" sz="24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</a:br>
            <a:r>
              <a:rPr lang="ru-RU" sz="2400" b="1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 - основные способы тушения пожаров подручными средствами,</a:t>
            </a:r>
            <a:r>
              <a:rPr lang="ru-RU" sz="24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/>
            </a:r>
            <a:br>
              <a:rPr lang="ru-RU" sz="24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</a:br>
            <a:r>
              <a:rPr lang="ru-RU" sz="2400" b="1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 - при помощи пожарно-технического оборудования, </a:t>
            </a:r>
            <a:r>
              <a:rPr lang="ru-RU" sz="24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/>
            </a:r>
            <a:br>
              <a:rPr lang="ru-RU" sz="24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</a:br>
            <a:r>
              <a:rPr lang="ru-RU" sz="2400" b="1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- расширяют сведения о способах спасения собственной жизни, </a:t>
            </a:r>
            <a:r>
              <a:rPr lang="ru-RU" sz="24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/>
            </a:r>
            <a:br>
              <a:rPr lang="ru-RU" sz="24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</a:br>
            <a:r>
              <a:rPr lang="ru-RU" sz="2400" b="1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-  жизни пострадавших при пожаре.</a:t>
            </a:r>
            <a:r>
              <a:rPr lang="ru-RU" sz="24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/>
            </a:r>
            <a:br>
              <a:rPr lang="ru-RU" sz="24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</a:br>
            <a:endParaRPr lang="ru-RU" sz="2400" dirty="0"/>
          </a:p>
        </p:txBody>
      </p:sp>
      <p:pic>
        <p:nvPicPr>
          <p:cNvPr id="4" name="Рисунок 3" descr="http://cdn.36on.ru/system/photo/image/000/052/641/micro_gallery/image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308304" y="4869160"/>
            <a:ext cx="1656184" cy="1594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http://detsad16chernuh.ucoz.ru/ognetushitel.jpe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1" y="5445224"/>
            <a:ext cx="1152128" cy="1202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https://arhivurokov.ru/multiurok/a/3/d/a3d5e376d79f10a984d0e921f06f2b5c5839c217/proiekt-biezopasnost-zhizniedieiatiel-nosti-dlia-dietiei-starshiego-doshkol-nogo-vozrasta-5-6-liet_1.pn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404664"/>
            <a:ext cx="2376264" cy="1872208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http://shkola-sad260.edusite.ru/images/obzh1-720x340.png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214546" y="428604"/>
            <a:ext cx="3019429" cy="12988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8005" y="214313"/>
            <a:ext cx="7605970" cy="6022999"/>
          </a:xfrm>
        </p:spPr>
        <p:txBody>
          <a:bodyPr/>
          <a:lstStyle/>
          <a:p>
            <a:r>
              <a:rPr lang="ru-RU" sz="2800" b="1" i="1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Детям дошкольного возраста элементарные навыки пожарной безопасности прививаются </a:t>
            </a:r>
            <a:r>
              <a:rPr lang="ru-RU" sz="2800" b="1" i="1" u="sng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в игровой форме.</a:t>
            </a:r>
            <a:r>
              <a:rPr lang="ru-RU" sz="28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/>
            </a:r>
            <a:br>
              <a:rPr lang="ru-RU" sz="28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</a:br>
            <a:r>
              <a:rPr lang="ru-RU" sz="2800" b="1" i="1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В школах обучение проводится в неразрывной связи с общим учебно-воспитательным процессом во время уроков, внеклассных и внешкольных мероприятий.</a:t>
            </a:r>
            <a:r>
              <a:rPr lang="ru-RU" sz="28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/>
            </a:r>
            <a:br>
              <a:rPr lang="ru-RU" sz="28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</a:br>
            <a:endParaRPr lang="ru-RU" sz="2800" dirty="0"/>
          </a:p>
        </p:txBody>
      </p:sp>
      <p:pic>
        <p:nvPicPr>
          <p:cNvPr id="4" name="Рисунок 3" descr="http://images.myshared.ru/4/49683/slide_1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86512" y="428604"/>
            <a:ext cx="2214578" cy="1428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http://ds7ishim.ru/sites/default/files/pages/img_to_text/65802711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5301207"/>
            <a:ext cx="1086485" cy="13798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http://xn--24-dlcef2a8acatq.xn--p1ai/upload/000/u4/032/e6ef2131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76256" y="5301207"/>
            <a:ext cx="1888232" cy="13798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50938" y="214313"/>
            <a:ext cx="7793037" cy="4052887"/>
          </a:xfrm>
        </p:spPr>
        <p:txBody>
          <a:bodyPr/>
          <a:lstStyle/>
          <a:p>
            <a:r>
              <a:rPr lang="ru-RU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</a:t>
            </a:r>
            <a:r>
              <a:rPr lang="ru-RU" sz="2800" b="1" i="1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Работу по изучению правил пожарной безопасности нужно начинать </a:t>
            </a:r>
            <a:r>
              <a:rPr lang="ru-RU" sz="2800" b="1" i="1" u="sng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с подготовительной и старшей группы детского сада</a:t>
            </a:r>
            <a:endParaRPr lang="ru-RU" sz="2800" dirty="0"/>
          </a:p>
        </p:txBody>
      </p:sp>
      <p:pic>
        <p:nvPicPr>
          <p:cNvPr id="4" name="Рисунок 3" descr="http://belorechensk.com/images/cms/data/pozharnaya-bezopasnost_-1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4572000"/>
            <a:ext cx="3371822" cy="2025352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http://ohrana-tryda.com/files/pojar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572000"/>
            <a:ext cx="2969840" cy="2025352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http://mogavan.ru/wp-content/uploads/detyam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04248" y="260648"/>
            <a:ext cx="1931662" cy="2088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50939" y="214313"/>
            <a:ext cx="7669534" cy="1414487"/>
          </a:xfrm>
        </p:spPr>
        <p:txBody>
          <a:bodyPr/>
          <a:lstStyle/>
          <a:p>
            <a:pPr algn="ctr"/>
            <a:r>
              <a:rPr lang="ru-RU" sz="2200" b="1" dirty="0"/>
              <a:t>Обучение детей дошкольного возраста и обучающихся общеобразовательных </a:t>
            </a:r>
            <a:r>
              <a:rPr lang="ru-RU" sz="2200" b="1" dirty="0" smtClean="0"/>
              <a:t>учреждений </a:t>
            </a:r>
            <a:r>
              <a:rPr lang="ru-RU" sz="2200" b="1" dirty="0"/>
              <a:t>основам пожаробезопасного </a:t>
            </a:r>
            <a:br>
              <a:rPr lang="ru-RU" sz="2200" b="1" dirty="0"/>
            </a:br>
            <a:r>
              <a:rPr lang="ru-RU" sz="2200" b="1" dirty="0"/>
              <a:t>поведения</a:t>
            </a:r>
            <a:endParaRPr lang="ru-RU" sz="2200" dirty="0"/>
          </a:p>
        </p:txBody>
      </p:sp>
      <p:pic>
        <p:nvPicPr>
          <p:cNvPr id="4" name="Рисунок 3" descr="https://ds04.infourok.ru/uploads/ex/0d42/00005b61-552c677f/img7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785926"/>
            <a:ext cx="7992888" cy="495544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03585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50938" y="214313"/>
            <a:ext cx="7793037" cy="5500687"/>
          </a:xfrm>
        </p:spPr>
        <p:txBody>
          <a:bodyPr/>
          <a:lstStyle/>
          <a:p>
            <a:r>
              <a:rPr lang="ru-RU" sz="2800" b="1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Она</a:t>
            </a:r>
            <a:r>
              <a:rPr lang="ru-RU" sz="28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</a:t>
            </a:r>
            <a:r>
              <a:rPr lang="ru-RU" sz="2800" b="1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должна проводиться по трём направлениям</a:t>
            </a:r>
            <a:r>
              <a:rPr lang="ru-RU" sz="2800" b="1" i="1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:</a:t>
            </a:r>
            <a:r>
              <a:rPr lang="ru-RU" sz="28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/>
            </a:r>
            <a:br>
              <a:rPr lang="ru-RU" sz="28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</a:br>
            <a:r>
              <a:rPr lang="ru-RU" sz="28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 </a:t>
            </a:r>
            <a:br>
              <a:rPr lang="ru-RU" sz="28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</a:br>
            <a:r>
              <a:rPr lang="ru-RU" sz="2800" b="1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1. </a:t>
            </a:r>
            <a:r>
              <a:rPr lang="ru-RU" sz="2800" b="1" i="1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Изучение правил пожарной безопасности воспитателями и </a:t>
            </a:r>
            <a:r>
              <a:rPr lang="ru-RU" sz="2800" b="1" i="1" dirty="0" err="1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обслуживащим</a:t>
            </a:r>
            <a:r>
              <a:rPr lang="ru-RU" sz="2800" b="1" i="1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персоналом.</a:t>
            </a:r>
            <a:r>
              <a:rPr lang="ru-RU" sz="28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/>
            </a:r>
            <a:br>
              <a:rPr lang="ru-RU" sz="28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</a:br>
            <a:r>
              <a:rPr lang="ru-RU" sz="28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/>
            </a:r>
            <a:br>
              <a:rPr lang="ru-RU" sz="28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</a:br>
            <a:r>
              <a:rPr lang="ru-RU" sz="2800" b="1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2</a:t>
            </a:r>
            <a:r>
              <a:rPr lang="ru-RU" sz="28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. </a:t>
            </a:r>
            <a:r>
              <a:rPr lang="ru-RU" sz="2800" b="1" i="1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Разъяснительная работа с родителями.</a:t>
            </a:r>
            <a:r>
              <a:rPr lang="ru-RU" sz="28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/>
            </a:r>
            <a:br>
              <a:rPr lang="ru-RU" sz="28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</a:br>
            <a:r>
              <a:rPr lang="ru-RU" sz="2800" b="1" i="1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3.   Профилактическая работа </a:t>
            </a:r>
            <a:br>
              <a:rPr lang="ru-RU" sz="2800" b="1" i="1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</a:br>
            <a:r>
              <a:rPr lang="ru-RU" sz="2800" b="1" i="1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с детьми.</a:t>
            </a:r>
            <a:r>
              <a:rPr lang="ru-RU" sz="28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/>
            </a:r>
            <a:br>
              <a:rPr lang="ru-RU" sz="28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</a:br>
            <a:r>
              <a:rPr lang="ru-RU" sz="2800" b="1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 </a:t>
            </a:r>
            <a:endParaRPr lang="ru-RU" sz="2800" dirty="0"/>
          </a:p>
        </p:txBody>
      </p:sp>
      <p:pic>
        <p:nvPicPr>
          <p:cNvPr id="3" name="Рисунок 2" descr="https://domodmyk.edumsko.ru/uploads/2000/1530/section/90064/pb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48264" y="5229201"/>
            <a:ext cx="1920050" cy="1387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http://www.uozima.ru/foto/DUP/DUP.pn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1559" y="5387541"/>
            <a:ext cx="1623695" cy="1228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article61.jpg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527433" y="908720"/>
            <a:ext cx="13716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188640"/>
            <a:ext cx="7828359" cy="1487760"/>
          </a:xfrm>
        </p:spPr>
        <p:txBody>
          <a:bodyPr/>
          <a:lstStyle/>
          <a:p>
            <a:pPr algn="ctr"/>
            <a:r>
              <a:rPr lang="ru-RU" sz="2400" b="1" dirty="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Единый день профилактики: в Кузбассе сотрудники МЧС России обучают дошкольников правилам пожарной безопасности</a:t>
            </a:r>
            <a:br>
              <a:rPr lang="ru-RU" sz="2400" b="1" dirty="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</a:br>
            <a:endParaRPr lang="ru-RU" sz="2400" b="1" dirty="0"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4" name="Рисунок 3" descr="http://42.mchs.gov.ru/upload/site69/document_news/eUdEgtzwBg-big-reduce350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9" y="1340768"/>
            <a:ext cx="7344816" cy="4176464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Прямоугольник 4"/>
          <p:cNvSpPr/>
          <p:nvPr/>
        </p:nvSpPr>
        <p:spPr>
          <a:xfrm>
            <a:off x="539552" y="5517232"/>
            <a:ext cx="806489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tx2"/>
                </a:solidFill>
              </a:rPr>
              <a:t>Финальной точкой мероприятия стал  флэш-моб «Протяни пожарный рукав помощи», во время которого все участники исполнили танец и запустили в небо воздушные шары. </a:t>
            </a:r>
          </a:p>
        </p:txBody>
      </p:sp>
    </p:spTree>
    <p:extLst>
      <p:ext uri="{BB962C8B-B14F-4D97-AF65-F5344CB8AC3E}">
        <p14:creationId xmlns:p14="http://schemas.microsoft.com/office/powerpoint/2010/main" val="390379950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50938" y="214313"/>
            <a:ext cx="7793037" cy="1270471"/>
          </a:xfrm>
        </p:spPr>
        <p:txBody>
          <a:bodyPr/>
          <a:lstStyle/>
          <a:p>
            <a:pPr algn="ctr"/>
            <a:r>
              <a:rPr lang="ru-RU" sz="3600" b="1" dirty="0" smtClean="0"/>
              <a:t>Уголок пожарной безопасности в детском саду</a:t>
            </a:r>
            <a:endParaRPr lang="ru-RU" sz="3600" b="1" dirty="0"/>
          </a:p>
        </p:txBody>
      </p:sp>
      <p:pic>
        <p:nvPicPr>
          <p:cNvPr id="4" name="Рисунок 3" descr="https://img2.labirint.ru/books/490700/scrn_big_1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916832"/>
            <a:ext cx="7416824" cy="432047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71791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50938" y="214313"/>
            <a:ext cx="7793037" cy="6034087"/>
          </a:xfrm>
        </p:spPr>
        <p:txBody>
          <a:bodyPr/>
          <a:lstStyle/>
          <a:p>
            <a:r>
              <a:rPr lang="ru-RU" sz="2800" b="1" i="1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Не следует забывать, что </a:t>
            </a:r>
            <a:r>
              <a:rPr lang="ru-RU" sz="2800" b="1" i="1" u="sng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игра является</a:t>
            </a:r>
            <a:r>
              <a:rPr lang="ru-RU" sz="2800" b="1" i="1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</a:t>
            </a:r>
            <a:r>
              <a:rPr lang="ru-RU" sz="2800" b="1" i="1" u="sng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ведущей деятельностью дошкольника  </a:t>
            </a:r>
            <a:r>
              <a:rPr lang="ru-RU" sz="2800" b="1" i="1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и наиболее результативное средство обучения.                                                    </a:t>
            </a:r>
            <a:r>
              <a:rPr lang="ru-RU" sz="2800" b="1" i="1" u="sng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Неподвижный ребёнок не обучается</a:t>
            </a:r>
            <a:r>
              <a:rPr lang="ru-RU" sz="2800" b="1" i="1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, любая новая информация должна закрепляться движением.</a:t>
            </a:r>
            <a:r>
              <a:rPr lang="ru-RU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/>
            </a:r>
            <a:br>
              <a:rPr lang="ru-RU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</a:br>
            <a:r>
              <a:rPr lang="ru-RU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/>
            </a:r>
            <a:br>
              <a:rPr lang="ru-RU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</a:br>
            <a:endParaRPr lang="ru-RU" dirty="0"/>
          </a:p>
        </p:txBody>
      </p:sp>
      <p:pic>
        <p:nvPicPr>
          <p:cNvPr id="4" name="Рисунок 3" descr="https://ds04.infourok.ru/uploads/ex/046a/00050d79-8c7f5b63/1/img17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43702" y="214290"/>
            <a:ext cx="1917700" cy="14382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http://dou48.krasnoturinsk.org/images/news/actions/%D0%9F%D0%BE%D0%B6%D0%B0%D1%80%D0%BD%D0%B0%D1%8F_%D1%87%D0%B0%D1%81%D1%82%D1%8C/%D0%BF%D0%BE%D0%B6%D0%B0%D1%80%D0%BD.pn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87624" y="4941168"/>
            <a:ext cx="1584176" cy="1728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http://vivik.ru/wp-content/uploads/2015/02/pozhkomanda_mini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76256" y="4941168"/>
            <a:ext cx="2042914" cy="1728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cc-m-imagesubtitle-image-8952270997" descr="https://image.jimcdn.com/app/cms/image/transf/none/path/sa509f7dd515e5307/image/i9fc66c528b7e30ac/version/1389802172/image.gif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779912" y="5085184"/>
            <a:ext cx="2185789" cy="15739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50938" y="214313"/>
            <a:ext cx="7793037" cy="5272087"/>
          </a:xfrm>
        </p:spPr>
        <p:txBody>
          <a:bodyPr/>
          <a:lstStyle/>
          <a:p>
            <a:r>
              <a:rPr lang="ru-RU" sz="2800" b="1" dirty="0" smtClean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Младший школьный возраст(начальное общее образование)</a:t>
            </a:r>
            <a:r>
              <a:rPr lang="ru-RU" sz="28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/>
            </a:r>
            <a:br>
              <a:rPr lang="ru-RU" sz="28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</a:br>
            <a:r>
              <a:rPr lang="ru-RU" sz="2800" b="1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 </a:t>
            </a:r>
            <a:r>
              <a:rPr lang="ru-RU" sz="28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/>
            </a:r>
            <a:br>
              <a:rPr lang="ru-RU" sz="28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</a:br>
            <a:r>
              <a:rPr lang="ru-RU" sz="2800" b="1" i="1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Занятия  должны быть </a:t>
            </a:r>
            <a:r>
              <a:rPr lang="ru-RU" sz="2800" b="1" i="1" u="sng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интегрированными</a:t>
            </a:r>
            <a:r>
              <a:rPr lang="ru-RU" sz="2800" u="sng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,</a:t>
            </a:r>
            <a:r>
              <a:rPr lang="ru-RU" sz="28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</a:t>
            </a:r>
            <a:r>
              <a:rPr lang="ru-RU" sz="2800" b="1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предусматривающими синтез разных видов деятельности с обязательным включением двигательного компонента.</a:t>
            </a:r>
            <a:r>
              <a:rPr lang="ru-RU" sz="28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/>
            </a:r>
            <a:br>
              <a:rPr lang="ru-RU" sz="28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</a:br>
            <a:r>
              <a:rPr lang="ru-RU" sz="28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 </a:t>
            </a:r>
            <a:br>
              <a:rPr lang="ru-RU" sz="28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</a:br>
            <a:endParaRPr lang="ru-RU" sz="2800" dirty="0"/>
          </a:p>
        </p:txBody>
      </p:sp>
      <p:pic>
        <p:nvPicPr>
          <p:cNvPr id="1026" name="Picture 2" descr="http://xn----7sbbgcauab6bhsvcbi3cn0g.xn--p1ai/images/statyi/novosti/130314/detskiy_sad178_mchs00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4287354"/>
            <a:ext cx="3888432" cy="2382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 descr="https://sosh2.edu95.ru/index.php?component=download&amp;file=9adb792e7b0daf3ea061a6d1c70bdb41eb527308e78aee87ceecef808ec03b4c&amp;view=1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653137"/>
            <a:ext cx="2736304" cy="20162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50938" y="214313"/>
            <a:ext cx="7793037" cy="6262687"/>
          </a:xfrm>
        </p:spPr>
        <p:txBody>
          <a:bodyPr/>
          <a:lstStyle/>
          <a:p>
            <a:r>
              <a:rPr lang="ru-RU" sz="2800" b="1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Пожарно-профилактическая работа в начальной школе строится:</a:t>
            </a:r>
            <a:r>
              <a:rPr lang="ru-RU" sz="28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/>
            </a:r>
            <a:br>
              <a:rPr lang="ru-RU" sz="28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</a:br>
            <a:r>
              <a:rPr lang="ru-RU" sz="2800" b="1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 </a:t>
            </a:r>
            <a:r>
              <a:rPr lang="ru-RU" sz="28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/>
            </a:r>
            <a:br>
              <a:rPr lang="ru-RU" sz="28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</a:br>
            <a:r>
              <a:rPr lang="ru-RU" sz="2800" b="1" i="1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- на основе уроков ОБЖ, (которые проводятся учителем класса еженедельно в интегрированном курсе «Ознакомление с окружающим миром»); </a:t>
            </a:r>
            <a:r>
              <a:rPr lang="ru-RU" sz="28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/>
            </a:r>
            <a:br>
              <a:rPr lang="ru-RU" sz="28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</a:br>
            <a:r>
              <a:rPr lang="ru-RU" sz="2800" b="1" i="1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- в форме тематических праздников, утренников, участия в конкурсах противопожарного творчества, агитбригадах. </a:t>
            </a:r>
            <a:r>
              <a:rPr lang="ru-RU" sz="28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/>
            </a:r>
            <a:br>
              <a:rPr lang="ru-RU" sz="28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</a:br>
            <a:r>
              <a:rPr lang="ru-RU" sz="2800" b="1" i="1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 </a:t>
            </a:r>
            <a:r>
              <a:rPr lang="ru-RU" sz="28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/>
            </a:r>
            <a:br>
              <a:rPr lang="ru-RU" sz="28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</a:br>
            <a:endParaRPr lang="ru-RU" sz="2800" dirty="0"/>
          </a:p>
        </p:txBody>
      </p:sp>
      <p:pic>
        <p:nvPicPr>
          <p:cNvPr id="3" name="Рисунок 2" descr="https://www.hse.ru/data/2012/05/29/1252500720/2IMG_5133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5157192"/>
            <a:ext cx="2520280" cy="17008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50938" y="214313"/>
            <a:ext cx="7793037" cy="5500687"/>
          </a:xfrm>
        </p:spPr>
        <p:txBody>
          <a:bodyPr/>
          <a:lstStyle/>
          <a:p>
            <a:r>
              <a:rPr lang="ru-RU" sz="2800" b="1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Перед теми, кто работает с детьми в области пожарной профилактики, стоят </a:t>
            </a:r>
            <a:r>
              <a:rPr lang="ru-RU" sz="2800" b="1" u="sng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две основные задачи:</a:t>
            </a:r>
            <a:r>
              <a:rPr lang="ru-RU" sz="2800" b="1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</a:t>
            </a:r>
            <a:r>
              <a:rPr lang="ru-RU" sz="28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/>
            </a:r>
            <a:br>
              <a:rPr lang="ru-RU" sz="28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</a:br>
            <a:r>
              <a:rPr lang="ru-RU" sz="2800" b="1" i="1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 </a:t>
            </a:r>
            <a:r>
              <a:rPr lang="ru-RU" sz="28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/>
            </a:r>
            <a:br>
              <a:rPr lang="ru-RU" sz="28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</a:br>
            <a:r>
              <a:rPr lang="ru-RU" sz="2800" b="1" i="1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</a:t>
            </a:r>
            <a:r>
              <a:rPr lang="ru-RU" sz="2800" b="1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помочь подрастающему поколению прожить детство безопасно;</a:t>
            </a:r>
            <a:r>
              <a:rPr lang="ru-RU" sz="28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/>
            </a:r>
            <a:br>
              <a:rPr lang="ru-RU" sz="28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</a:br>
            <a:r>
              <a:rPr lang="ru-RU" sz="2800" b="1" i="1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 </a:t>
            </a:r>
            <a:r>
              <a:rPr lang="ru-RU" sz="28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/>
            </a:r>
            <a:br>
              <a:rPr lang="ru-RU" sz="28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</a:br>
            <a:r>
              <a:rPr lang="ru-RU" sz="2800" b="1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помнить, что дети  - будущие взрослые, и от них будет зависеть безопасное детство следующих поколений.</a:t>
            </a:r>
            <a:r>
              <a:rPr lang="ru-RU" sz="28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/>
            </a:r>
            <a:br>
              <a:rPr lang="ru-RU" sz="28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</a:br>
            <a:r>
              <a:rPr lang="ru-RU" sz="28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 </a:t>
            </a:r>
            <a:br>
              <a:rPr lang="ru-RU" sz="28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</a:br>
            <a:endParaRPr lang="ru-RU" sz="2800" dirty="0"/>
          </a:p>
        </p:txBody>
      </p:sp>
      <p:pic>
        <p:nvPicPr>
          <p:cNvPr id="3" name="Рисунок 2" descr="http://desnogorsk.admin-smolensk.ru/files/475/pogbez-22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86512" y="5072074"/>
            <a:ext cx="2428892" cy="1428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http://www.i.baraholka.com.ru/files/1/1/1168406_2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7224" y="4929198"/>
            <a:ext cx="1988431" cy="136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50939" y="214313"/>
            <a:ext cx="7525518" cy="4456747"/>
          </a:xfrm>
        </p:spPr>
        <p:txBody>
          <a:bodyPr/>
          <a:lstStyle/>
          <a:p>
            <a:r>
              <a:rPr lang="ru-RU" sz="2800" b="1" i="1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Противопожарная профилактика должна пронизывать </a:t>
            </a:r>
            <a:r>
              <a:rPr lang="ru-RU" sz="2800" b="1" i="1" u="sng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все сферы школьной жизни </a:t>
            </a:r>
            <a:r>
              <a:rPr lang="ru-RU" sz="2800" b="1" i="1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наполняя своим содержанием абсолютно все виды учебной и внеклассной деятельности детей.</a:t>
            </a:r>
            <a:r>
              <a:rPr lang="ru-RU" sz="28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</a:t>
            </a:r>
            <a:endParaRPr lang="ru-RU" sz="2800" dirty="0"/>
          </a:p>
        </p:txBody>
      </p:sp>
      <p:pic>
        <p:nvPicPr>
          <p:cNvPr id="3" name="Рисунок 2" descr="http://xgatedental.ru/horfemumg/img61934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72198" y="285728"/>
            <a:ext cx="2357454" cy="1643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http://42.mchs.gov.ru/upload/site69/document_images/iVsldgH1F9-800x600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9311" y="4221088"/>
            <a:ext cx="3714750" cy="26369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3000" y="0"/>
            <a:ext cx="7078662" cy="7086600"/>
          </a:xfrm>
        </p:spPr>
        <p:txBody>
          <a:bodyPr/>
          <a:lstStyle/>
          <a:p>
            <a:r>
              <a:rPr lang="ru-RU" sz="2800" b="1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/>
            </a:r>
            <a:br>
              <a:rPr lang="ru-RU" sz="2800" b="1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</a:br>
            <a:r>
              <a:rPr lang="ru-RU" sz="2800" b="1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</a:t>
            </a:r>
            <a:r>
              <a:rPr lang="ru-RU" sz="2800" b="1" i="1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/>
            </a:r>
            <a:br>
              <a:rPr lang="ru-RU" sz="2800" b="1" i="1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</a:br>
            <a:r>
              <a:rPr lang="ru-RU" sz="28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/>
            </a:r>
            <a:br>
              <a:rPr lang="ru-RU" sz="28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</a:br>
            <a:r>
              <a:rPr lang="ru-RU" sz="28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</a:t>
            </a:r>
            <a:br>
              <a:rPr lang="ru-RU" sz="28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</a:br>
            <a:r>
              <a:rPr lang="ru-RU" b="1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</a:t>
            </a:r>
            <a:br>
              <a:rPr lang="ru-RU" b="1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</a:b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sz="2800" b="1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Вариантов может быть масса:</a:t>
            </a:r>
            <a:r>
              <a:rPr lang="ru-RU" sz="28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/>
            </a:r>
            <a:br>
              <a:rPr lang="ru-RU" sz="28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</a:br>
            <a:r>
              <a:rPr lang="ru-RU" sz="28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/>
            </a:r>
            <a:br>
              <a:rPr lang="ru-RU" sz="28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</a:br>
            <a:r>
              <a:rPr lang="ru-RU" sz="28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/>
            </a:r>
            <a:br>
              <a:rPr lang="ru-RU" sz="28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</a:br>
            <a:r>
              <a:rPr lang="ru-RU" sz="2800" b="1" i="1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- конкурсы</a:t>
            </a:r>
            <a:br>
              <a:rPr lang="ru-RU" sz="2800" b="1" i="1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</a:br>
            <a:r>
              <a:rPr lang="ru-RU" sz="2800" b="1" i="1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- эстафеты, </a:t>
            </a:r>
            <a:r>
              <a:rPr lang="ru-RU" sz="28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/>
            </a:r>
            <a:br>
              <a:rPr lang="ru-RU" sz="28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</a:br>
            <a:r>
              <a:rPr lang="ru-RU" sz="2800" b="1" i="1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- праздники, </a:t>
            </a:r>
            <a:r>
              <a:rPr lang="ru-RU" sz="28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/>
            </a:r>
            <a:br>
              <a:rPr lang="ru-RU" sz="28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</a:br>
            <a:r>
              <a:rPr lang="ru-RU" sz="2800" b="1" i="1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- инсценировки,</a:t>
            </a:r>
            <a:r>
              <a:rPr lang="ru-RU" sz="28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/>
            </a:r>
            <a:br>
              <a:rPr lang="ru-RU" sz="28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</a:br>
            <a:r>
              <a:rPr lang="ru-RU" sz="2800" b="1" i="1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- уроки на базе пожарной    </a:t>
            </a:r>
            <a:r>
              <a:rPr lang="ru-RU" sz="28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/>
            </a:r>
            <a:br>
              <a:rPr lang="ru-RU" sz="28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</a:br>
            <a:r>
              <a:rPr lang="ru-RU" sz="2800" b="1" i="1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части. </a:t>
            </a:r>
            <a:r>
              <a:rPr lang="ru-RU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/>
            </a:r>
            <a:br>
              <a:rPr lang="ru-RU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</a:br>
            <a:r>
              <a:rPr lang="ru-RU" b="1" i="1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 </a:t>
            </a:r>
            <a:r>
              <a:rPr lang="ru-RU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/>
            </a:r>
            <a:br>
              <a:rPr lang="ru-RU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</a:br>
            <a:r>
              <a:rPr lang="ru-RU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 </a:t>
            </a:r>
            <a:br>
              <a:rPr lang="ru-RU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</a:br>
            <a:r>
              <a:rPr lang="ru-RU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 </a:t>
            </a:r>
            <a:br>
              <a:rPr lang="ru-RU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</a:br>
            <a:endParaRPr lang="ru-RU" dirty="0"/>
          </a:p>
        </p:txBody>
      </p:sp>
      <p:pic>
        <p:nvPicPr>
          <p:cNvPr id="9218" name="Picture 2" descr="http://ohrana-tryda.com/files/poja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8325" y="4267200"/>
            <a:ext cx="2952750" cy="2114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 descr="http://www.ot-kirov.ru/upload/iblock/004/00455bf73f84020da454c782fa9b95f0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94575" y="836712"/>
            <a:ext cx="1749425" cy="1656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http://cf.ppt-online.org/files/slide/4/4pgOHVyrdFN8osf7wlLjWAG3C0uev9RMJBXPk5/slide-17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692696"/>
            <a:ext cx="7272808" cy="5616624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Картинки по запросу Обучение мерам пожар. без. работ. орган. картинки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4" y="692696"/>
            <a:ext cx="1310005" cy="12890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21430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914400" y="1828800"/>
            <a:ext cx="7924800" cy="4800600"/>
          </a:xfrm>
        </p:spPr>
        <p:txBody>
          <a:bodyPr/>
          <a:lstStyle/>
          <a:p>
            <a:pPr marL="533400" indent="-533400" eaLnBrk="1" hangingPunct="1">
              <a:lnSpc>
                <a:spcPct val="80000"/>
              </a:lnSpc>
              <a:buFont typeface="Wingdings" pitchFamily="2" charset="2"/>
              <a:buNone/>
            </a:pPr>
            <a:endParaRPr lang="ru-RU" sz="2400" b="1" dirty="0" smtClean="0">
              <a:solidFill>
                <a:schemeClr val="tx2">
                  <a:lumMod val="75000"/>
                </a:schemeClr>
              </a:solidFill>
            </a:endParaRPr>
          </a:p>
          <a:p>
            <a:pPr marL="533400" indent="-533400" eaLnBrk="1" hangingPunct="1">
              <a:lnSpc>
                <a:spcPct val="80000"/>
              </a:lnSpc>
              <a:buFont typeface="Wingdings" pitchFamily="2" charset="2"/>
              <a:buNone/>
            </a:pPr>
            <a:endParaRPr lang="ru-RU" sz="2400" b="1" dirty="0" smtClean="0">
              <a:solidFill>
                <a:schemeClr val="tx2">
                  <a:lumMod val="75000"/>
                </a:schemeClr>
              </a:solidFill>
            </a:endParaRPr>
          </a:p>
          <a:p>
            <a:pPr marL="0" indent="0" eaLnBrk="1" hangingPunct="1">
              <a:lnSpc>
                <a:spcPct val="80000"/>
              </a:lnSpc>
              <a:buNone/>
            </a:pPr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</a:rPr>
              <a:t>  1. </a:t>
            </a:r>
            <a:r>
              <a:rPr lang="ru-RU" sz="2400" dirty="0" err="1" smtClean="0">
                <a:solidFill>
                  <a:schemeClr val="tx2">
                    <a:lumMod val="75000"/>
                  </a:schemeClr>
                </a:solidFill>
              </a:rPr>
              <a:t>Максимчук</a:t>
            </a:r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</a:rPr>
              <a:t> Л.В. «Что должны знать дошкольники о пожарной безопасности». Учебное пособие М. 2007г.</a:t>
            </a:r>
          </a:p>
          <a:p>
            <a:pPr marL="0" indent="0" eaLnBrk="1" hangingPunct="1">
              <a:lnSpc>
                <a:spcPct val="80000"/>
              </a:lnSpc>
              <a:buNone/>
            </a:pPr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</a:rPr>
              <a:t>   2.Пожарная безопасность. Разработки занятий. Младшая группа. Издательство «Корифей».</a:t>
            </a:r>
          </a:p>
          <a:p>
            <a:pPr marL="0" indent="0" eaLnBrk="1" hangingPunct="1">
              <a:lnSpc>
                <a:spcPct val="80000"/>
              </a:lnSpc>
              <a:buNone/>
            </a:pPr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</a:rPr>
              <a:t>   3. Пожарная безопасность. Разработки занятий. Средняя группа. Издательство «Корифей».</a:t>
            </a:r>
          </a:p>
          <a:p>
            <a:pPr marL="0" indent="0" eaLnBrk="1" hangingPunct="1">
              <a:lnSpc>
                <a:spcPct val="80000"/>
              </a:lnSpc>
              <a:buNone/>
            </a:pPr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</a:rPr>
              <a:t>   4. Пожарная безопасность. Разработки занятий. Старшая группа. Издательство «Корифей».</a:t>
            </a:r>
          </a:p>
          <a:p>
            <a:pPr marL="0" indent="0" eaLnBrk="1" hangingPunct="1">
              <a:lnSpc>
                <a:spcPct val="80000"/>
              </a:lnSpc>
              <a:buNone/>
            </a:pPr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</a:rPr>
              <a:t>    5. Пожарная безопасность. Разработки занятий. Подготовительная группа. Издательство «Корифей». Серия Д/сад.</a:t>
            </a:r>
          </a:p>
          <a:p>
            <a:pPr marL="533400" indent="-533400" eaLnBrk="1" hangingPunct="1">
              <a:lnSpc>
                <a:spcPct val="80000"/>
              </a:lnSpc>
              <a:buFont typeface="Wingdings" pitchFamily="2" charset="2"/>
              <a:buAutoNum type="arabicPeriod"/>
            </a:pPr>
            <a:endParaRPr lang="ru-RU" sz="2400" dirty="0">
              <a:solidFill>
                <a:schemeClr val="tx2">
                  <a:lumMod val="75000"/>
                </a:schemeClr>
              </a:solidFill>
            </a:endParaRPr>
          </a:p>
          <a:p>
            <a:pPr marL="533400" indent="-533400" eaLnBrk="1" hangingPunct="1">
              <a:lnSpc>
                <a:spcPct val="80000"/>
              </a:lnSpc>
              <a:buFont typeface="Wingdings" pitchFamily="2" charset="2"/>
              <a:buAutoNum type="arabicPeriod"/>
            </a:pPr>
            <a:endParaRPr lang="ru-RU" sz="2400" dirty="0" smtClean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6" name="Рисунок 5" descr="http://izbe.ru/img/book/11/tkosqvgf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2330" y="142852"/>
            <a:ext cx="1857388" cy="214314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6"/>
          <p:cNvSpPr txBox="1">
            <a:spLocks noChangeArrowheads="1"/>
          </p:cNvSpPr>
          <p:nvPr/>
        </p:nvSpPr>
        <p:spPr bwMode="auto">
          <a:xfrm>
            <a:off x="899502" y="1844824"/>
            <a:ext cx="79248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533400" indent="-533400" eaLnBrk="1" hangingPunct="1">
              <a:lnSpc>
                <a:spcPct val="80000"/>
              </a:lnSpc>
              <a:buFont typeface="Wingdings" pitchFamily="2" charset="2"/>
              <a:buNone/>
            </a:pPr>
            <a:endParaRPr lang="ru-RU" sz="2400" b="1" kern="0" dirty="0" smtClean="0">
              <a:solidFill>
                <a:srgbClr val="002060"/>
              </a:solidFill>
            </a:endParaRPr>
          </a:p>
          <a:p>
            <a:pPr marL="533400" indent="-533400" eaLnBrk="1" hangingPunct="1">
              <a:lnSpc>
                <a:spcPct val="80000"/>
              </a:lnSpc>
              <a:buFont typeface="Wingdings" pitchFamily="2" charset="2"/>
              <a:buNone/>
            </a:pPr>
            <a:endParaRPr lang="ru-RU" sz="2400" b="1" kern="0" dirty="0" smtClean="0">
              <a:solidFill>
                <a:schemeClr val="tx2">
                  <a:lumMod val="75000"/>
                </a:schemeClr>
              </a:solidFill>
            </a:endParaRPr>
          </a:p>
          <a:p>
            <a:pPr marL="0" indent="0"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ru-RU" sz="2400" kern="0" dirty="0" smtClean="0">
                <a:solidFill>
                  <a:schemeClr val="tx2">
                    <a:lumMod val="75000"/>
                  </a:schemeClr>
                </a:solidFill>
              </a:rPr>
              <a:t>  1. </a:t>
            </a:r>
            <a:r>
              <a:rPr lang="ru-RU" sz="2400" kern="0" dirty="0" err="1" smtClean="0">
                <a:solidFill>
                  <a:schemeClr val="tx2">
                    <a:lumMod val="75000"/>
                  </a:schemeClr>
                </a:solidFill>
              </a:rPr>
              <a:t>Максимчук</a:t>
            </a:r>
            <a:r>
              <a:rPr lang="ru-RU" sz="2400" kern="0" dirty="0" smtClean="0">
                <a:solidFill>
                  <a:schemeClr val="tx2">
                    <a:lumMod val="75000"/>
                  </a:schemeClr>
                </a:solidFill>
              </a:rPr>
              <a:t> Л.В. «Что должны знать дошкольники о пожарной безопасности». Учебное пособие М. 2007г.</a:t>
            </a:r>
          </a:p>
          <a:p>
            <a:pPr marL="0" indent="0"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ru-RU" sz="2400" kern="0" dirty="0" smtClean="0">
                <a:solidFill>
                  <a:schemeClr val="tx2">
                    <a:lumMod val="75000"/>
                  </a:schemeClr>
                </a:solidFill>
              </a:rPr>
              <a:t>   2.Пожарная безопасность. Разработки занятий. Младшая группа. Издательство «Корифей».</a:t>
            </a:r>
          </a:p>
          <a:p>
            <a:pPr marL="0" indent="0"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ru-RU" sz="2400" kern="0" dirty="0" smtClean="0">
                <a:solidFill>
                  <a:schemeClr val="tx2">
                    <a:lumMod val="75000"/>
                  </a:schemeClr>
                </a:solidFill>
              </a:rPr>
              <a:t>   3. Пожарная безопасность. Разработки занятий. Средняя группа. Издательство «Корифей».</a:t>
            </a:r>
          </a:p>
          <a:p>
            <a:pPr marL="0" indent="0"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ru-RU" sz="2400" kern="0" dirty="0" smtClean="0">
                <a:solidFill>
                  <a:schemeClr val="tx2">
                    <a:lumMod val="75000"/>
                  </a:schemeClr>
                </a:solidFill>
              </a:rPr>
              <a:t>   4. Пожарная безопасность. Разработки занятий. Старшая группа. Издательство «Корифей».</a:t>
            </a:r>
          </a:p>
          <a:p>
            <a:pPr marL="0" indent="0"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ru-RU" sz="2400" kern="0" dirty="0" smtClean="0">
                <a:solidFill>
                  <a:schemeClr val="tx2">
                    <a:lumMod val="75000"/>
                  </a:schemeClr>
                </a:solidFill>
              </a:rPr>
              <a:t>    5. Пожарная безопасность. Разработки занятий. Подготовительная группа. Издательство «Корифей». Серия Д/сад.</a:t>
            </a:r>
          </a:p>
          <a:p>
            <a:pPr marL="533400" indent="-533400" eaLnBrk="1" hangingPunct="1">
              <a:lnSpc>
                <a:spcPct val="80000"/>
              </a:lnSpc>
              <a:buFont typeface="Wingdings" pitchFamily="2" charset="2"/>
              <a:buAutoNum type="arabicPeriod"/>
            </a:pPr>
            <a:endParaRPr lang="ru-RU" sz="2400" kern="0" dirty="0" smtClean="0">
              <a:solidFill>
                <a:schemeClr val="tx2">
                  <a:lumMod val="75000"/>
                </a:schemeClr>
              </a:solidFill>
            </a:endParaRPr>
          </a:p>
          <a:p>
            <a:pPr marL="533400" indent="-533400" eaLnBrk="1" hangingPunct="1">
              <a:lnSpc>
                <a:spcPct val="80000"/>
              </a:lnSpc>
              <a:buFont typeface="Wingdings" pitchFamily="2" charset="2"/>
              <a:buAutoNum type="arabicPeriod"/>
            </a:pPr>
            <a:endParaRPr lang="ru-RU" sz="2400" kern="0" dirty="0" smtClean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8" name="Рисунок 7" descr="http://s018.radikal.ru/i504/1707/ab/80c5912f7858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5852" y="142852"/>
            <a:ext cx="5786478" cy="21431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6800" y="228600"/>
            <a:ext cx="7793037" cy="1905000"/>
          </a:xfrm>
        </p:spPr>
        <p:txBody>
          <a:bodyPr/>
          <a:lstStyle/>
          <a:p>
            <a:r>
              <a:rPr lang="ru-RU" sz="2800" b="1" i="1" dirty="0" smtClean="0"/>
              <a:t>Особенно успешной формой работы являются проводимые праздники – </a:t>
            </a:r>
            <a:r>
              <a:rPr lang="ru-RU" sz="2800" b="1" dirty="0" smtClean="0"/>
              <a:t>Дни пожарной безопасности</a:t>
            </a:r>
            <a:r>
              <a:rPr lang="ru-RU" sz="2800" b="1" u="sng" dirty="0" smtClean="0"/>
              <a:t/>
            </a:r>
            <a:br>
              <a:rPr lang="ru-RU" sz="2800" b="1" u="sng" dirty="0" smtClean="0"/>
            </a:br>
            <a:endParaRPr lang="ru-RU" sz="2800" dirty="0"/>
          </a:p>
        </p:txBody>
      </p:sp>
      <p:pic>
        <p:nvPicPr>
          <p:cNvPr id="1026" name="Picture 2" descr="IMG_929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3605" y="2116742"/>
            <a:ext cx="4222195" cy="31410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 descr="IMG_929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97400" y="2133600"/>
            <a:ext cx="4165600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50938" y="214313"/>
            <a:ext cx="7793037" cy="5195887"/>
          </a:xfrm>
        </p:spPr>
        <p:txBody>
          <a:bodyPr/>
          <a:lstStyle/>
          <a:p>
            <a:r>
              <a:rPr lang="ru-RU" sz="2800" b="1" i="1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Рекомендуется </a:t>
            </a:r>
            <a:r>
              <a:rPr lang="ru-RU" sz="2800" b="1" i="1" u="sng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в конце каждой четверти</a:t>
            </a:r>
            <a:r>
              <a:rPr lang="ru-RU" sz="2800" b="1" i="1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в начальной школе отводить один час на итоговое информационное или игровое занятие по правилам пожарной безопасности в объёме пройденных тем, а </a:t>
            </a:r>
            <a:r>
              <a:rPr lang="ru-RU" sz="2800" b="1" i="1" u="sng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в конце учебного года</a:t>
            </a:r>
            <a:r>
              <a:rPr lang="ru-RU" sz="2800" b="1" i="1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– проведение групповой сюжетно-ролевой игры</a:t>
            </a:r>
            <a:endParaRPr lang="ru-RU" sz="2800" dirty="0"/>
          </a:p>
        </p:txBody>
      </p:sp>
      <p:pic>
        <p:nvPicPr>
          <p:cNvPr id="3" name="Рисунок 2" descr="http://www.ppot.ru/images/290517/12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388" y="357166"/>
            <a:ext cx="1776292" cy="1428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http://co8tula.ru/upload/iblock/bc7/bc7e3a39e3a22ab421aeb8941a4aca21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5085184"/>
            <a:ext cx="1820287" cy="15841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3000" y="0"/>
            <a:ext cx="7793037" cy="4738687"/>
          </a:xfrm>
        </p:spPr>
        <p:txBody>
          <a:bodyPr/>
          <a:lstStyle/>
          <a:p>
            <a:r>
              <a:rPr lang="ru-RU" sz="2800" b="1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В целях подготовки младших школьников к участию в учебной эвакуации должны проводиться предварительные беседы</a:t>
            </a:r>
            <a:r>
              <a:rPr lang="ru-RU" sz="28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</a:t>
            </a:r>
            <a:r>
              <a:rPr lang="ru-RU" sz="2800" b="1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с </a:t>
            </a:r>
            <a:r>
              <a:rPr lang="ru-RU" sz="2800" b="1" u="sng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отработкой некоторых практических навыков: </a:t>
            </a:r>
            <a:r>
              <a:rPr lang="ru-RU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/>
            </a:r>
            <a:br>
              <a:rPr lang="ru-RU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</a:br>
            <a:endParaRPr lang="ru-RU" dirty="0"/>
          </a:p>
        </p:txBody>
      </p:sp>
      <p:pic>
        <p:nvPicPr>
          <p:cNvPr id="3" name="Рисунок 2" descr="http://16.mchs.gov.ru/upload/site51/iblock/88a/88a608f50237d2c550ec2e1550bdd71d-800x600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4365104"/>
            <a:ext cx="3013720" cy="2111896"/>
          </a:xfrm>
          <a:prstGeom prst="rect">
            <a:avLst/>
          </a:prstGeom>
          <a:noFill/>
          <a:ln>
            <a:noFill/>
          </a:ln>
        </p:spPr>
      </p:pic>
      <p:pic>
        <p:nvPicPr>
          <p:cNvPr id="6146" name="Picture 2" descr="http://plangotov.ru/images/trenirovka-jevakuacii-v-shkol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2999" y="4416952"/>
            <a:ext cx="2931369" cy="2076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17563" y="352424"/>
            <a:ext cx="7793037" cy="6048375"/>
          </a:xfrm>
        </p:spPr>
        <p:txBody>
          <a:bodyPr/>
          <a:lstStyle/>
          <a:p>
            <a:pPr lvl="0"/>
            <a:r>
              <a:rPr lang="ru-RU" sz="2800" b="1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- движение группой, </a:t>
            </a:r>
            <a:r>
              <a:rPr lang="ru-RU" sz="28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/>
            </a:r>
            <a:br>
              <a:rPr lang="ru-RU" sz="28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</a:br>
            <a:r>
              <a:rPr lang="ru-RU" sz="28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- </a:t>
            </a:r>
            <a:r>
              <a:rPr lang="ru-RU" sz="2800" b="1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движение друг за другом, положив </a:t>
            </a:r>
            <a:r>
              <a:rPr lang="ru-RU" sz="2800" b="1" dirty="0" smtClean="0"/>
              <a:t/>
            </a:r>
            <a:br>
              <a:rPr lang="ru-RU" sz="2800" b="1" dirty="0" smtClean="0"/>
            </a:br>
            <a:r>
              <a:rPr lang="ru-RU" sz="2800" b="1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руки на плечо идущего впереди, </a:t>
            </a:r>
            <a:r>
              <a:rPr lang="ru-RU" sz="28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/>
            </a:r>
            <a:br>
              <a:rPr lang="ru-RU" sz="28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</a:br>
            <a:r>
              <a:rPr lang="ru-RU" sz="2800" b="1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- движение гусиным шагом под дымом, </a:t>
            </a:r>
            <a:r>
              <a:rPr lang="ru-RU" sz="28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/>
            </a:r>
            <a:br>
              <a:rPr lang="ru-RU" sz="28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</a:br>
            <a:r>
              <a:rPr lang="ru-RU" sz="2800" b="1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- порядок эвакуации детей в окна первого этажа. </a:t>
            </a:r>
            <a:r>
              <a:rPr lang="ru-RU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/>
            </a:r>
            <a:br>
              <a:rPr lang="ru-RU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</a:br>
            <a:r>
              <a:rPr lang="ru-RU" b="1" i="1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 </a:t>
            </a:r>
            <a:r>
              <a:rPr lang="ru-RU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/>
            </a:r>
            <a:br>
              <a:rPr lang="ru-RU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</a:br>
            <a:r>
              <a:rPr lang="ru-RU" b="1" i="1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 </a:t>
            </a:r>
            <a:r>
              <a:rPr lang="ru-RU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/>
            </a:r>
            <a:br>
              <a:rPr lang="ru-RU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</a:br>
            <a:endParaRPr lang="ru-RU" dirty="0"/>
          </a:p>
        </p:txBody>
      </p:sp>
      <p:pic>
        <p:nvPicPr>
          <p:cNvPr id="8194" name="Picture 2" descr="http://club.cnews.ru/media/images/blog/261/189261/orig_blog_189261_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381000"/>
            <a:ext cx="2666999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 descr="http://pda.fedpress.ru/sites/fedpress/files/katarina/news/view_424123_365445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4419600"/>
            <a:ext cx="3128140" cy="2133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50938" y="214313"/>
            <a:ext cx="7793037" cy="5348287"/>
          </a:xfrm>
        </p:spPr>
        <p:txBody>
          <a:bodyPr/>
          <a:lstStyle/>
          <a:p>
            <a:r>
              <a:rPr lang="ru-RU" sz="2800" b="1" i="1" u="sng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Конечная цель таких занятий:</a:t>
            </a:r>
            <a:r>
              <a:rPr lang="ru-RU" sz="28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/>
            </a:r>
            <a:br>
              <a:rPr lang="ru-RU" sz="28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</a:br>
            <a:r>
              <a:rPr lang="ru-RU" sz="2800" b="1" i="1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 </a:t>
            </a:r>
            <a:r>
              <a:rPr lang="ru-RU" sz="28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/>
            </a:r>
            <a:br>
              <a:rPr lang="ru-RU" sz="28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</a:br>
            <a:r>
              <a:rPr lang="ru-RU" sz="2800" b="1" i="1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1. научить детей правильно действовать в чрезвычайных ситуациях;</a:t>
            </a:r>
            <a:r>
              <a:rPr lang="ru-RU" sz="28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/>
            </a:r>
            <a:br>
              <a:rPr lang="ru-RU" sz="28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</a:br>
            <a:r>
              <a:rPr lang="ru-RU" sz="2800" b="1" i="1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2. закрепить знания правильного поведения при пожаре;</a:t>
            </a:r>
            <a:r>
              <a:rPr lang="ru-RU" sz="28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/>
            </a:r>
            <a:br>
              <a:rPr lang="ru-RU" sz="28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</a:br>
            <a:r>
              <a:rPr lang="ru-RU" sz="2800" b="1" i="1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      3. прививать навыки осторожного обращения с огнём.</a:t>
            </a:r>
            <a:r>
              <a:rPr lang="ru-RU" sz="28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/>
            </a:r>
            <a:br>
              <a:rPr lang="ru-RU" sz="28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</a:br>
            <a:endParaRPr lang="ru-RU" sz="2800" dirty="0"/>
          </a:p>
        </p:txBody>
      </p:sp>
      <p:pic>
        <p:nvPicPr>
          <p:cNvPr id="4" name="Рисунок 3" descr="http://www.i.baraholka.com.ru/files/1/1/1168406_2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5134790"/>
            <a:ext cx="1988185" cy="136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article61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480334" y="332656"/>
            <a:ext cx="13716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https://avatars.mds.yandex.net/get-direct/226858/GYRYRzdc9S_Zlf4ezfJyEw/y150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0334" y="5152933"/>
            <a:ext cx="1257300" cy="1428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150938" y="214313"/>
            <a:ext cx="7793037" cy="5195887"/>
          </a:xfrm>
        </p:spPr>
        <p:txBody>
          <a:bodyPr/>
          <a:lstStyle/>
          <a:p>
            <a:r>
              <a:rPr lang="ru-RU" sz="2800" b="1" dirty="0" smtClean="0">
                <a:solidFill>
                  <a:srgbClr val="FF0000"/>
                </a:solidFill>
              </a:rPr>
              <a:t>Средний</a:t>
            </a:r>
            <a:r>
              <a:rPr lang="ru-RU" sz="2800" b="1" dirty="0" smtClean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 школьный возраст (</a:t>
            </a:r>
            <a:r>
              <a:rPr lang="ru-RU" sz="2800" b="1" dirty="0" smtClean="0">
                <a:solidFill>
                  <a:srgbClr val="FF0000"/>
                </a:solidFill>
              </a:rPr>
              <a:t>основное</a:t>
            </a:r>
            <a:r>
              <a:rPr lang="ru-RU" sz="2800" b="1" dirty="0" smtClean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 общее образование)</a:t>
            </a:r>
            <a:br>
              <a:rPr lang="ru-RU" sz="2800" b="1" dirty="0" smtClean="0">
                <a:solidFill>
                  <a:srgbClr val="FF0000"/>
                </a:solidFill>
                <a:latin typeface="+mj-lt"/>
                <a:ea typeface="+mj-ea"/>
                <a:cs typeface="+mj-cs"/>
              </a:rPr>
            </a:br>
            <a:r>
              <a:rPr lang="ru-RU" sz="2800" b="1" dirty="0" smtClean="0">
                <a:solidFill>
                  <a:srgbClr val="FF0000"/>
                </a:solidFill>
              </a:rPr>
              <a:t/>
            </a:r>
            <a:br>
              <a:rPr lang="ru-RU" sz="2800" b="1" dirty="0" smtClean="0">
                <a:solidFill>
                  <a:srgbClr val="FF0000"/>
                </a:solidFill>
              </a:rPr>
            </a:br>
            <a:r>
              <a:rPr lang="ru-RU" sz="2800" b="1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Обучение противопожарным правилам проводится в неразрывной связи с общим </a:t>
            </a:r>
            <a:r>
              <a:rPr lang="ru-RU" sz="2800" b="1" dirty="0" err="1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учебно</a:t>
            </a:r>
            <a:r>
              <a:rPr lang="ru-RU" sz="2800" b="1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–воспитательным процессом, </a:t>
            </a:r>
            <a:r>
              <a:rPr lang="ru-RU" sz="2800" b="1" u="sng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как во время уроков, так и при проведении внеклассных и внешкольных мероприятий. </a:t>
            </a:r>
            <a:r>
              <a:rPr lang="ru-RU" sz="54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/>
            </a:r>
            <a:br>
              <a:rPr lang="ru-RU" sz="54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</a:br>
            <a:endParaRPr lang="ru-RU" dirty="0"/>
          </a:p>
        </p:txBody>
      </p:sp>
      <p:pic>
        <p:nvPicPr>
          <p:cNvPr id="3" name="Рисунок 2" descr="pozhar_5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0892" y="4572000"/>
            <a:ext cx="1685908" cy="1785958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http://tlt1.ru/news/wp-content/uploads/2015/04/unnamed-93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5786" y="4857760"/>
            <a:ext cx="1841998" cy="1500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50938" y="214313"/>
            <a:ext cx="7793037" cy="2300287"/>
          </a:xfrm>
        </p:spPr>
        <p:txBody>
          <a:bodyPr/>
          <a:lstStyle/>
          <a:p>
            <a:r>
              <a:rPr lang="ru-RU" sz="2700" b="1" i="1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Хорошо зарекомендовал себя </a:t>
            </a:r>
            <a:r>
              <a:rPr lang="ru-RU" sz="2700" b="1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экскурсионный проект</a:t>
            </a:r>
            <a:r>
              <a:rPr lang="ru-RU" sz="2700" b="1" i="1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«Уроки ОБЖ в пожарной части» для детей 5 – 9 классов </a:t>
            </a:r>
            <a:br>
              <a:rPr lang="ru-RU" sz="2700" b="1" i="1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</a:br>
            <a:r>
              <a:rPr lang="ru-RU" sz="2700" b="1" i="1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</a:t>
            </a:r>
            <a:r>
              <a:rPr lang="ru-RU" sz="2800" b="1" i="1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/>
            </a:r>
            <a:br>
              <a:rPr lang="ru-RU" sz="2800" b="1" i="1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</a:br>
            <a:endParaRPr lang="ru-RU" sz="2800" dirty="0"/>
          </a:p>
        </p:txBody>
      </p:sp>
      <p:pic>
        <p:nvPicPr>
          <p:cNvPr id="1026" name="Picture 2" descr="P403006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52600" y="2492896"/>
            <a:ext cx="6082582" cy="4070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87624" y="2276873"/>
            <a:ext cx="7128792" cy="3855640"/>
          </a:xfrm>
        </p:spPr>
        <p:txBody>
          <a:bodyPr/>
          <a:lstStyle/>
          <a:p>
            <a:r>
              <a:rPr lang="ru-RU" b="1" i="1" dirty="0">
                <a:solidFill>
                  <a:schemeClr val="tx2"/>
                </a:solidFill>
              </a:rPr>
              <a:t>Особенно успешной формой работы являются проводимые праздники </a:t>
            </a:r>
            <a:r>
              <a:rPr lang="ru-RU" b="1" i="1" dirty="0" smtClean="0">
                <a:solidFill>
                  <a:schemeClr val="tx2"/>
                </a:solidFill>
              </a:rPr>
              <a:t>- </a:t>
            </a:r>
            <a:r>
              <a:rPr lang="ru-RU" b="1" u="sng" dirty="0" smtClean="0">
                <a:solidFill>
                  <a:schemeClr val="tx2"/>
                </a:solidFill>
              </a:rPr>
              <a:t>месячник </a:t>
            </a:r>
            <a:r>
              <a:rPr lang="ru-RU" b="1" u="sng" dirty="0">
                <a:solidFill>
                  <a:schemeClr val="tx2"/>
                </a:solidFill>
              </a:rPr>
              <a:t>пожарной безопасности</a:t>
            </a:r>
            <a:endParaRPr lang="ru-RU" dirty="0">
              <a:solidFill>
                <a:schemeClr val="tx2"/>
              </a:solidFill>
            </a:endParaRPr>
          </a:p>
        </p:txBody>
      </p:sp>
      <p:pic>
        <p:nvPicPr>
          <p:cNvPr id="4" name="Рисунок 3" descr="http://www.suzdalregion.ru/files/sfera_dejtelnosti/go_chs/i_01475d06fbbe75664e406d92c372f541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332656"/>
            <a:ext cx="6552728" cy="1728192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http://russadm.ru/media/cache/62/d9/56/f4/43/b9/62d956f443b954c1171d6305163a7cb9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665150"/>
            <a:ext cx="1733550" cy="206198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http://57.mchs.gov.ru/upload/site23/document_news/7jsbJMSjEu-big-reduce350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4665150"/>
            <a:ext cx="3672408" cy="206198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6882965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900igr.net/up/datas/178607/001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332656"/>
            <a:ext cx="7848872" cy="640871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800497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50938" y="214313"/>
            <a:ext cx="7793037" cy="6110287"/>
          </a:xfrm>
        </p:spPr>
        <p:txBody>
          <a:bodyPr/>
          <a:lstStyle/>
          <a:p>
            <a:r>
              <a:rPr lang="ru-RU" sz="2800" b="1" i="1" u="sng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Особенность обучения:</a:t>
            </a:r>
            <a:r>
              <a:rPr lang="ru-RU" sz="28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/>
            </a:r>
            <a:br>
              <a:rPr lang="ru-RU" sz="28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</a:br>
            <a:r>
              <a:rPr lang="ru-RU" sz="2800" b="1" i="1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 </a:t>
            </a:r>
            <a:r>
              <a:rPr lang="ru-RU" sz="28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/>
            </a:r>
            <a:br>
              <a:rPr lang="ru-RU" sz="28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</a:br>
            <a:r>
              <a:rPr lang="ru-RU" sz="2800" b="1" i="1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Занятия должны содержать необходимые теоретические сведения и описание практических умений и навыков учащихся, </a:t>
            </a:r>
            <a:r>
              <a:rPr lang="ru-RU" sz="2800" b="1" i="1" u="sng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когда в каждом последующем  классе происходит расширение знаний и совершенствование навыков безопасного поведения в повседневной жизни</a:t>
            </a:r>
            <a:r>
              <a:rPr lang="ru-RU" sz="2800" i="1" u="sng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.   </a:t>
            </a:r>
            <a:r>
              <a:rPr lang="ru-RU" sz="28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/>
            </a:r>
            <a:br>
              <a:rPr lang="ru-RU" sz="28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</a:br>
            <a:endParaRPr lang="ru-RU" sz="2800" dirty="0"/>
          </a:p>
        </p:txBody>
      </p:sp>
      <p:pic>
        <p:nvPicPr>
          <p:cNvPr id="4" name="Рисунок 3" descr="http://cdn.36on.ru/system/photo/image/000/052/641/micro_gallery/image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67473" y="5425189"/>
            <a:ext cx="1457325" cy="1234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http://dou126.vrhost.ru/files/images/html/file_13781266070710/c3577fc247a2a9cdb3cd2616ac9a5e0b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167496"/>
            <a:ext cx="1559049" cy="151216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http://co8tula.ru/upload/iblock/bc7/bc7e3a39e3a22ab421aeb8941a4aca21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188640"/>
            <a:ext cx="1892295" cy="194421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50938" y="457200"/>
            <a:ext cx="7793037" cy="1219200"/>
          </a:xfrm>
        </p:spPr>
        <p:txBody>
          <a:bodyPr/>
          <a:lstStyle/>
          <a:p>
            <a:r>
              <a:rPr lang="ru-RU" sz="2400" b="1" dirty="0" smtClean="0"/>
              <a:t>Литература:</a:t>
            </a:r>
            <a:endParaRPr lang="ru-RU" sz="24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82688" y="1772816"/>
            <a:ext cx="7772400" cy="4359697"/>
          </a:xfrm>
        </p:spPr>
        <p:txBody>
          <a:bodyPr/>
          <a:lstStyle/>
          <a:p>
            <a:pPr marL="0" indent="0">
              <a:buNone/>
            </a:pPr>
            <a:r>
              <a:rPr lang="ru-RU" sz="2400" dirty="0" smtClean="0">
                <a:solidFill>
                  <a:schemeClr val="tx2"/>
                </a:solidFill>
              </a:rPr>
              <a:t>  </a:t>
            </a:r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</a:rPr>
              <a:t>6. Т.А. </a:t>
            </a:r>
            <a:r>
              <a:rPr lang="ru-RU" sz="2400" dirty="0">
                <a:solidFill>
                  <a:schemeClr val="tx2">
                    <a:lumMod val="75000"/>
                  </a:schemeClr>
                </a:solidFill>
              </a:rPr>
              <a:t>Ш</a:t>
            </a:r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</a:rPr>
              <a:t>орыгина «Правила пожарной безопасности для детей 5-8 лет.» М. 2008г.</a:t>
            </a:r>
          </a:p>
          <a:p>
            <a:pPr marL="0" indent="0">
              <a:buNone/>
            </a:pPr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</a:rPr>
              <a:t>  7. В помощь преподавателю начальной школы «Пожарная безопасность 1-4 классы. Конспекты занятий и классных часов» </a:t>
            </a:r>
            <a:r>
              <a:rPr lang="ru-RU" sz="2400" dirty="0" err="1" smtClean="0">
                <a:solidFill>
                  <a:schemeClr val="tx2">
                    <a:lumMod val="75000"/>
                  </a:schemeClr>
                </a:solidFill>
              </a:rPr>
              <a:t>состов</a:t>
            </a:r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</a:rPr>
              <a:t>. Павлова О.В. Волгоград 2007г.</a:t>
            </a:r>
            <a:endParaRPr lang="ru-RU" sz="2400" dirty="0">
              <a:solidFill>
                <a:schemeClr val="tx2">
                  <a:lumMod val="75000"/>
                </a:schemeClr>
              </a:solidFill>
            </a:endParaRPr>
          </a:p>
          <a:p>
            <a:pPr marL="0" indent="0">
              <a:buNone/>
            </a:pPr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</a:rPr>
              <a:t>  8. Дубровская Е.Н. «Игровые классные часы. Правила пожарной безопасности.</a:t>
            </a:r>
          </a:p>
          <a:p>
            <a:pPr marL="0" indent="0">
              <a:buNone/>
            </a:pPr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</a:rPr>
              <a:t> (5-9 </a:t>
            </a:r>
            <a:r>
              <a:rPr lang="ru-RU" sz="2400" dirty="0" err="1" smtClean="0">
                <a:solidFill>
                  <a:schemeClr val="tx2">
                    <a:lumMod val="75000"/>
                  </a:schemeClr>
                </a:solidFill>
              </a:rPr>
              <a:t>кл</a:t>
            </a:r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</a:rPr>
              <a:t>,. учебное пособие).»</a:t>
            </a:r>
            <a:endParaRPr lang="ru-RU" sz="2400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4" name="Рисунок 3" descr="http://online-bibliograph.ru/files/orig/7/4/7/747b9d3e4262db4d30cc25c9beb71bc3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4" y="188640"/>
            <a:ext cx="1633716" cy="2160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0" name="Picture 2" descr="http://umkshop.ru/image/cache/data/foto/168538-500x50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4509119"/>
            <a:ext cx="2483768" cy="2296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9819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50938" y="214313"/>
            <a:ext cx="7793037" cy="6643687"/>
          </a:xfrm>
        </p:spPr>
        <p:txBody>
          <a:bodyPr/>
          <a:lstStyle/>
          <a:p>
            <a:r>
              <a:rPr lang="ru-RU" sz="2000" b="1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/>
            </a:r>
            <a:br>
              <a:rPr lang="ru-RU" sz="2000" b="1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</a:br>
            <a:r>
              <a:rPr lang="ru-RU" sz="2000" b="1" dirty="0" smtClean="0"/>
              <a:t/>
            </a:r>
            <a:br>
              <a:rPr lang="ru-RU" sz="2000" b="1" dirty="0" smtClean="0"/>
            </a:br>
            <a:r>
              <a:rPr lang="ru-RU" sz="2400" b="1" u="sng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Основное содержание занятий:</a:t>
            </a:r>
            <a:r>
              <a:rPr lang="ru-RU" sz="20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/>
            </a:r>
            <a:br>
              <a:rPr lang="ru-RU" sz="20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</a:br>
            <a:r>
              <a:rPr lang="ru-RU" sz="2000" b="1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 </a:t>
            </a:r>
            <a:r>
              <a:rPr lang="ru-RU" sz="20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/>
            </a:r>
            <a:br>
              <a:rPr lang="ru-RU" sz="20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</a:br>
            <a:r>
              <a:rPr lang="ru-RU" sz="2400" b="1" i="1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- изучение причин возникновения пожаров и способов защиты от них;</a:t>
            </a:r>
            <a:r>
              <a:rPr lang="ru-RU" sz="24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/>
            </a:r>
            <a:br>
              <a:rPr lang="ru-RU" sz="24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</a:br>
            <a:r>
              <a:rPr lang="ru-RU" sz="2400" b="1" i="1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- электрические нагревательные  и осветительные приборы (в том числе и телевизоры) как источники пожара при неумелом и беспечном пользовании ими;</a:t>
            </a:r>
            <a:r>
              <a:rPr lang="ru-RU" sz="24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/>
            </a:r>
            <a:br>
              <a:rPr lang="ru-RU" sz="24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</a:br>
            <a:r>
              <a:rPr lang="ru-RU" sz="2400" b="1" i="1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 -</a:t>
            </a:r>
            <a:r>
              <a:rPr lang="ru-RU" sz="2400" i="1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</a:t>
            </a:r>
            <a:r>
              <a:rPr lang="ru-RU" sz="2400" b="1" i="1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особенности и свойства горения различных синтетических предметов и тканей (мебели, пластмассы и др.), выделении при горении ядовитых газов;</a:t>
            </a:r>
            <a:r>
              <a:rPr lang="ru-RU" sz="24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/>
            </a:r>
            <a:br>
              <a:rPr lang="ru-RU" sz="24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</a:br>
            <a:r>
              <a:rPr lang="ru-RU" sz="2400" b="1" i="1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 -  оказание первой помощи при ожогах;</a:t>
            </a:r>
            <a:r>
              <a:rPr lang="ru-RU" sz="24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/>
            </a:r>
            <a:br>
              <a:rPr lang="ru-RU" sz="24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</a:br>
            <a:r>
              <a:rPr lang="ru-RU" sz="2400" b="1" i="1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 -  действия при пожаре;</a:t>
            </a:r>
            <a:r>
              <a:rPr lang="ru-RU" sz="24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/>
            </a:r>
            <a:br>
              <a:rPr lang="ru-RU" sz="24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</a:br>
            <a:r>
              <a:rPr lang="ru-RU" sz="2400" b="1" i="1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   оказание первой помощи при отравлении угарным газом и др.</a:t>
            </a:r>
            <a:r>
              <a:rPr lang="ru-RU" sz="24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/>
            </a:r>
            <a:br>
              <a:rPr lang="ru-RU" sz="24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</a:br>
            <a:endParaRPr lang="ru-RU" sz="2400" dirty="0"/>
          </a:p>
        </p:txBody>
      </p:sp>
      <p:pic>
        <p:nvPicPr>
          <p:cNvPr id="4" name="Рисунок 3" descr="http://i197.photobucket.com/albums/aa24/RodLynn07/fire_meaney21.gif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512" y="4509120"/>
            <a:ext cx="936104" cy="1941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https://avatars.mds.yandex.net/get-direct/226858/GYRYRzdc9S_Zlf4ezfJyEw/y150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4" y="188640"/>
            <a:ext cx="1296144" cy="12241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50938" y="214313"/>
            <a:ext cx="7793037" cy="6262687"/>
          </a:xfrm>
        </p:spPr>
        <p:txBody>
          <a:bodyPr/>
          <a:lstStyle/>
          <a:p>
            <a:r>
              <a:rPr lang="ru-RU" sz="2800" b="1" i="1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Особо следует остановиться </a:t>
            </a:r>
            <a:r>
              <a:rPr lang="ru-RU" sz="2800" b="1" u="sng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на опасных факторах пожара:</a:t>
            </a:r>
            <a:r>
              <a:rPr lang="ru-RU" sz="28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/>
            </a:r>
            <a:br>
              <a:rPr lang="ru-RU" sz="28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</a:br>
            <a:r>
              <a:rPr lang="ru-RU" sz="2800" b="1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 </a:t>
            </a:r>
            <a:r>
              <a:rPr lang="ru-RU" sz="28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/>
            </a:r>
            <a:br>
              <a:rPr lang="ru-RU" sz="28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</a:br>
            <a:r>
              <a:rPr lang="ru-RU" sz="2800" b="1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 </a:t>
            </a:r>
            <a:r>
              <a:rPr lang="ru-RU" sz="28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/>
            </a:r>
            <a:br>
              <a:rPr lang="ru-RU" sz="28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</a:br>
            <a:r>
              <a:rPr lang="ru-RU" sz="28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- </a:t>
            </a:r>
            <a:r>
              <a:rPr lang="ru-RU" sz="2800" b="1" i="1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высокая температура воздуха;</a:t>
            </a:r>
            <a:r>
              <a:rPr lang="ru-RU" sz="28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/>
            </a:r>
            <a:br>
              <a:rPr lang="ru-RU" sz="28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</a:br>
            <a:r>
              <a:rPr lang="ru-RU" sz="2800" b="1" i="1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- потеря видимости менее;</a:t>
            </a:r>
            <a:r>
              <a:rPr lang="ru-RU" sz="28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/>
            </a:r>
            <a:br>
              <a:rPr lang="ru-RU" sz="28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</a:br>
            <a:r>
              <a:rPr lang="ru-RU" sz="2800" b="1" i="1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- задымлённость помещения;</a:t>
            </a:r>
            <a:r>
              <a:rPr lang="ru-RU" sz="28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/>
            </a:r>
            <a:br>
              <a:rPr lang="ru-RU" sz="28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</a:br>
            <a:r>
              <a:rPr lang="ru-RU" sz="2800" b="1" i="1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- большая концентрация окиси углерода и других вредных продуктов горения;</a:t>
            </a:r>
            <a:r>
              <a:rPr lang="ru-RU" sz="28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/>
            </a:r>
            <a:br>
              <a:rPr lang="ru-RU" sz="28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</a:br>
            <a:r>
              <a:rPr lang="ru-RU" sz="2800" b="1" i="1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- возможность обрушения конструкций зданий</a:t>
            </a:r>
            <a:r>
              <a:rPr lang="ru-RU" sz="28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.</a:t>
            </a:r>
            <a:br>
              <a:rPr lang="ru-RU" sz="28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</a:br>
            <a:r>
              <a:rPr lang="ru-RU" sz="2800" i="1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 </a:t>
            </a:r>
            <a:r>
              <a:rPr lang="ru-RU" sz="28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/>
            </a:r>
            <a:br>
              <a:rPr lang="ru-RU" sz="28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</a:br>
            <a:endParaRPr lang="ru-RU" sz="2800" dirty="0"/>
          </a:p>
        </p:txBody>
      </p:sp>
      <p:pic>
        <p:nvPicPr>
          <p:cNvPr id="3" name="Рисунок 2" descr="kart4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357950" y="5214950"/>
            <a:ext cx="2214578" cy="12830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50938" y="214313"/>
            <a:ext cx="7793037" cy="4510831"/>
          </a:xfrm>
        </p:spPr>
        <p:txBody>
          <a:bodyPr/>
          <a:lstStyle/>
          <a:p>
            <a:r>
              <a:rPr lang="ru-RU" sz="2800" b="1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При работе с обучающимися среднего звена школы задача расширяется:</a:t>
            </a:r>
            <a:r>
              <a:rPr lang="ru-RU" sz="28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/>
            </a:r>
            <a:br>
              <a:rPr lang="ru-RU" sz="28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</a:br>
            <a:r>
              <a:rPr lang="ru-RU" sz="2800" b="1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 </a:t>
            </a:r>
            <a:r>
              <a:rPr lang="ru-RU" sz="28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/>
            </a:r>
            <a:br>
              <a:rPr lang="ru-RU" sz="28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</a:br>
            <a:r>
              <a:rPr lang="ru-RU" sz="28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 </a:t>
            </a:r>
            <a:r>
              <a:rPr lang="ru-RU" sz="2800" b="1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Мы не только учим детей пожаробезопасному поведению, но и настраиваем их на работу с младшими школьниками по противопожарной пропаганде. </a:t>
            </a:r>
            <a:r>
              <a:rPr lang="ru-RU" sz="28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/>
            </a:r>
            <a:br>
              <a:rPr lang="ru-RU" sz="28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</a:br>
            <a:endParaRPr lang="ru-RU" sz="2800" dirty="0"/>
          </a:p>
        </p:txBody>
      </p:sp>
      <p:pic>
        <p:nvPicPr>
          <p:cNvPr id="3" name="Рисунок 2" descr="https://volok-dou18.edumsko.ru/uploads/2000/1010/section/47628/1402069148_pozharnaja-bezopasnost-127.jpg?1491850768852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372200" y="4941168"/>
            <a:ext cx="2428892" cy="1584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http://ddidalmatovo.ru/images/2016/04-22-01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4725144"/>
            <a:ext cx="2376264" cy="17125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https://prv2.lori-images.net/3d-chelovechek-pozharnyi-0007006114-preview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376" y="1340769"/>
            <a:ext cx="1089810" cy="13214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3001" y="457200"/>
            <a:ext cx="7772399" cy="6096000"/>
          </a:xfrm>
        </p:spPr>
        <p:txBody>
          <a:bodyPr/>
          <a:lstStyle/>
          <a:p>
            <a:r>
              <a:rPr lang="ru-RU" sz="2800" b="1" i="1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На занятиях необходимо использовать игровые задания, в том числе и компьютерные игры в соответствии с возрастом</a:t>
            </a:r>
            <a:r>
              <a:rPr lang="ru-RU" sz="2800" b="1" i="1" dirty="0" smtClean="0"/>
              <a:t>,</a:t>
            </a:r>
            <a:r>
              <a:rPr lang="ru-RU" sz="3200" b="1" i="1" dirty="0" smtClean="0"/>
              <a:t> и </a:t>
            </a:r>
            <a:r>
              <a:rPr lang="ru-RU" sz="2800" b="1" i="1" dirty="0" smtClean="0"/>
              <a:t>к</a:t>
            </a:r>
            <a:r>
              <a:rPr lang="ru-RU" sz="2800" b="1" i="1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ак можно чаще</a:t>
            </a:r>
            <a:r>
              <a:rPr lang="ru-RU" sz="2800" i="1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</a:t>
            </a:r>
            <a:r>
              <a:rPr lang="ru-RU" sz="2800" b="1" u="sng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нетрадиционные формы обучения</a:t>
            </a:r>
            <a:r>
              <a:rPr lang="ru-RU" sz="2800" b="1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</a:t>
            </a:r>
            <a:r>
              <a:rPr lang="ru-RU" sz="2800" b="1" i="1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правилам пожарной безопасности.</a:t>
            </a:r>
            <a:r>
              <a:rPr lang="ru-RU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/>
            </a:r>
            <a:br>
              <a:rPr lang="ru-RU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</a:br>
            <a:r>
              <a:rPr lang="ru-RU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/>
            </a:r>
            <a:br>
              <a:rPr lang="ru-RU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</a:br>
            <a:endParaRPr lang="ru-RU" dirty="0"/>
          </a:p>
        </p:txBody>
      </p:sp>
      <p:pic>
        <p:nvPicPr>
          <p:cNvPr id="3" name="Рисунок 2" descr="https://www.hse.ru/data/2012/05/29/1252500720/2IMG_5133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152401"/>
            <a:ext cx="2801888" cy="1692424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 descr="http://www.ppot.ru/images/290517/12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5301208"/>
            <a:ext cx="1800200" cy="1171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https://ds04.infourok.ru/uploads/ex/046a/00050d79-8c7f5b63/1/img17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32240" y="5301207"/>
            <a:ext cx="2016223" cy="13681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50938" y="214313"/>
            <a:ext cx="7793037" cy="5653087"/>
          </a:xfrm>
        </p:spPr>
        <p:txBody>
          <a:bodyPr/>
          <a:lstStyle/>
          <a:p>
            <a:r>
              <a:rPr lang="ru-RU" sz="2800" b="1" i="1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В числе важных направлений работы педагогических  и ученических коллективов – </a:t>
            </a:r>
            <a:r>
              <a:rPr lang="ru-RU" sz="2800" b="1" i="1" u="sng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учебные эвакуации из зданий общеобразовательных учреждений</a:t>
            </a:r>
            <a:r>
              <a:rPr lang="ru-RU" sz="2800" b="1" i="1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на случай возникновения пожара. </a:t>
            </a:r>
            <a:r>
              <a:rPr lang="ru-RU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/>
            </a:r>
            <a:br>
              <a:rPr lang="ru-RU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</a:br>
            <a:endParaRPr lang="ru-RU" dirty="0"/>
          </a:p>
        </p:txBody>
      </p:sp>
      <p:pic>
        <p:nvPicPr>
          <p:cNvPr id="3" name="Рисунок 2" descr="http://old.t-kvt.ru/assets/images/MFCPK/Ohr_tr_2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000892" y="285728"/>
            <a:ext cx="1688881" cy="15772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https://ozr-shkdr1.edumsko.ru/uploads/2000/1857/section/129470/12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59186" y="4869160"/>
            <a:ext cx="2568998" cy="1656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https://st2.depositphotos.com/1345122/5550/i/950/depositphotos_55504567-stock-photo-fire-extinguisher-character-with-sand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85728"/>
            <a:ext cx="1587624" cy="18409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50938" y="762000"/>
            <a:ext cx="7793037" cy="5334000"/>
          </a:xfrm>
        </p:spPr>
        <p:txBody>
          <a:bodyPr/>
          <a:lstStyle/>
          <a:p>
            <a:r>
              <a:rPr lang="ru-RU" sz="2800" b="1" i="1" u="sng" dirty="0" smtClean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Третий этап:</a:t>
            </a:r>
            <a:r>
              <a:rPr lang="ru-RU" sz="2800" i="1" dirty="0" smtClean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ru-RU" sz="28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/>
            </a:r>
            <a:br>
              <a:rPr lang="ru-RU" sz="28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</a:br>
            <a:r>
              <a:rPr lang="ru-RU" sz="2800" i="1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</a:t>
            </a:r>
            <a:r>
              <a:rPr lang="ru-RU" sz="2800" b="1" i="1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детей старшего звена школы 10-11 классы ( среднее  общее образование ) обучают правилам пожарной безопасности:</a:t>
            </a:r>
            <a:r>
              <a:rPr lang="ru-RU" sz="28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/>
            </a:r>
            <a:br>
              <a:rPr lang="ru-RU" sz="28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</a:br>
            <a:r>
              <a:rPr lang="ru-RU" sz="2800" b="1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               - в быту, </a:t>
            </a:r>
            <a:r>
              <a:rPr lang="ru-RU" sz="28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/>
            </a:r>
            <a:br>
              <a:rPr lang="ru-RU" sz="28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</a:br>
            <a:r>
              <a:rPr lang="ru-RU" sz="2800" b="1" i="1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              </a:t>
            </a:r>
            <a:r>
              <a:rPr lang="ru-RU" sz="2800" b="1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- на производстве.</a:t>
            </a:r>
            <a:r>
              <a:rPr lang="ru-RU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/>
            </a:r>
            <a:br>
              <a:rPr lang="ru-RU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</a:br>
            <a:endParaRPr lang="ru-RU" dirty="0"/>
          </a:p>
        </p:txBody>
      </p:sp>
      <p:pic>
        <p:nvPicPr>
          <p:cNvPr id="3" name="Рисунок 2" descr="http://staraya-mayna.ru/forum/extensions/hcs_image_uploader/uploads/0/3500/3980/thumb/p1a9g10fne1esg1cmla0qra11t31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4805" y="457200"/>
            <a:ext cx="3374390" cy="1066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 descr="http://detsad16chernuh.ucoz.ru/ognetushitel.jpe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86644" y="4714884"/>
            <a:ext cx="1472624" cy="156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Смайлики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286644" y="571480"/>
            <a:ext cx="1428760" cy="1428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cc-m-textwithimage-image-8537219397" descr="https://image.jimcdn.com/app/cms/image/transf/none/path/sa509f7dd515e5307/image/i167ec178dbfeb799/version/1383548884/image.gif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14282" y="4786322"/>
            <a:ext cx="1857388" cy="16716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50938" y="214313"/>
            <a:ext cx="7793037" cy="6286521"/>
          </a:xfrm>
        </p:spPr>
        <p:txBody>
          <a:bodyPr/>
          <a:lstStyle/>
          <a:p>
            <a:r>
              <a:rPr lang="ru-RU" sz="2800" b="1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/>
            </a:r>
            <a:br>
              <a:rPr lang="ru-RU" sz="2800" b="1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</a:br>
            <a:r>
              <a:rPr lang="ru-RU" sz="2800" b="1" dirty="0" smtClean="0"/>
              <a:t/>
            </a:r>
            <a:br>
              <a:rPr lang="ru-RU" sz="2800" b="1" dirty="0" smtClean="0"/>
            </a:br>
            <a:r>
              <a:rPr lang="ru-RU" sz="2800" b="1" dirty="0" smtClean="0"/>
              <a:t/>
            </a:r>
            <a:br>
              <a:rPr lang="ru-RU" sz="2800" b="1" dirty="0" smtClean="0"/>
            </a:br>
            <a:r>
              <a:rPr lang="ru-RU" sz="2800" b="1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Кроме этого им преподают:</a:t>
            </a:r>
            <a:br>
              <a:rPr lang="ru-RU" sz="2800" b="1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</a:br>
            <a:r>
              <a:rPr lang="ru-RU" sz="28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/>
            </a:r>
            <a:br>
              <a:rPr lang="ru-RU" sz="28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</a:br>
            <a:r>
              <a:rPr lang="ru-RU" sz="2800" b="1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 </a:t>
            </a:r>
            <a:r>
              <a:rPr lang="ru-RU" sz="28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- </a:t>
            </a:r>
            <a:r>
              <a:rPr lang="ru-RU" sz="2800" b="1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способы тушения пожаров первичными средствами пожаротушения,</a:t>
            </a:r>
            <a:r>
              <a:rPr lang="ru-RU" sz="28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/>
            </a:r>
            <a:br>
              <a:rPr lang="ru-RU" sz="28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</a:br>
            <a:r>
              <a:rPr lang="ru-RU" sz="28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- </a:t>
            </a:r>
            <a:r>
              <a:rPr lang="ru-RU" sz="2800" b="1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закрепляют и расширяют сведения о различных  способах спасения</a:t>
            </a:r>
            <a:r>
              <a:rPr lang="ru-RU" sz="28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</a:t>
            </a:r>
            <a:r>
              <a:rPr lang="ru-RU" sz="2800" b="1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собственной жизни,</a:t>
            </a:r>
            <a:r>
              <a:rPr lang="ru-RU" sz="28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/>
            </a:r>
            <a:br>
              <a:rPr lang="ru-RU" sz="28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</a:br>
            <a:r>
              <a:rPr lang="ru-RU" sz="2800" b="1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- жизни пострадавших при пожаре людей.</a:t>
            </a:r>
            <a:r>
              <a:rPr lang="ru-RU" sz="28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/>
            </a:r>
            <a:br>
              <a:rPr lang="ru-RU" sz="28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</a:br>
            <a:r>
              <a:rPr lang="ru-RU" sz="2800" b="1" i="1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 </a:t>
            </a:r>
            <a:r>
              <a:rPr lang="ru-RU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/>
            </a:r>
            <a:br>
              <a:rPr lang="ru-RU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</a:br>
            <a:r>
              <a:rPr lang="ru-RU" b="1" i="1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 </a:t>
            </a:r>
            <a:r>
              <a:rPr lang="ru-RU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/>
            </a:r>
            <a:br>
              <a:rPr lang="ru-RU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</a:br>
            <a:endParaRPr lang="ru-RU" dirty="0"/>
          </a:p>
        </p:txBody>
      </p:sp>
      <p:pic>
        <p:nvPicPr>
          <p:cNvPr id="3" name="Рисунок 2" descr="http://xn--24-dlcef2a8acatq.xn--p1ai/upload/000/u4/032/e6ef2131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72264" y="5143512"/>
            <a:ext cx="1857388" cy="1428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http://gov.cap.ru/UserFiles/news/201404/22/Original/pozharobezopasnost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86644" y="428604"/>
            <a:ext cx="1214439" cy="1357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http://co8tula.ru/upload/iblock/bc7/bc7e3a39e3a22ab421aeb8941a4aca21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4869161"/>
            <a:ext cx="1872208" cy="16341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50938" y="381000"/>
            <a:ext cx="7793037" cy="5410200"/>
          </a:xfrm>
        </p:spPr>
        <p:txBody>
          <a:bodyPr/>
          <a:lstStyle/>
          <a:p>
            <a:r>
              <a:rPr lang="ru-RU" sz="2800" b="1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/>
            </a:r>
            <a:br>
              <a:rPr lang="ru-RU" sz="2800" b="1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</a:br>
            <a:r>
              <a:rPr lang="ru-RU" sz="2800" b="1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ОСОБЕННОСТЬ ОБУЧЕНИЯ ДЕТЕЙ СТАРШЕГО ЗВЕНА ШКОЛЫ</a:t>
            </a:r>
            <a:r>
              <a:rPr lang="ru-RU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/>
            </a:r>
            <a:br>
              <a:rPr lang="ru-RU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</a:br>
            <a:r>
              <a:rPr lang="ru-RU" b="1" i="1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 </a:t>
            </a:r>
            <a:r>
              <a:rPr lang="ru-RU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/>
            </a:r>
            <a:br>
              <a:rPr lang="ru-RU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</a:br>
            <a:r>
              <a:rPr lang="ru-RU" b="1" i="1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 </a:t>
            </a:r>
            <a:r>
              <a:rPr lang="ru-RU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/>
            </a:r>
            <a:br>
              <a:rPr lang="ru-RU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</a:br>
            <a:r>
              <a:rPr lang="ru-RU" sz="3200" b="1" u="sng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На занятиях необходимо</a:t>
            </a:r>
            <a:r>
              <a:rPr lang="ru-RU" sz="32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/>
            </a:r>
            <a:br>
              <a:rPr lang="ru-RU" sz="32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</a:br>
            <a:r>
              <a:rPr lang="ru-RU" sz="32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- </a:t>
            </a:r>
            <a:r>
              <a:rPr lang="ru-RU" sz="3200" b="1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обобщать, </a:t>
            </a:r>
            <a:r>
              <a:rPr lang="ru-RU" sz="32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/>
            </a:r>
            <a:br>
              <a:rPr lang="ru-RU" sz="32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</a:br>
            <a:r>
              <a:rPr lang="ru-RU" sz="32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- </a:t>
            </a:r>
            <a:r>
              <a:rPr lang="ru-RU" sz="3200" b="1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систематизировать,</a:t>
            </a:r>
            <a:r>
              <a:rPr lang="ru-RU" sz="32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/>
            </a:r>
            <a:br>
              <a:rPr lang="ru-RU" sz="32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</a:br>
            <a:r>
              <a:rPr lang="ru-RU" sz="32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- </a:t>
            </a:r>
            <a:r>
              <a:rPr lang="ru-RU" sz="3200" b="1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углублять знания обучающихся.</a:t>
            </a:r>
            <a:r>
              <a:rPr lang="ru-RU" sz="28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/>
            </a:r>
            <a:br>
              <a:rPr lang="ru-RU" sz="28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</a:br>
            <a:r>
              <a:rPr lang="ru-RU" sz="2800" b="1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 </a:t>
            </a:r>
            <a:r>
              <a:rPr lang="ru-RU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/>
            </a:r>
            <a:br>
              <a:rPr lang="ru-RU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</a:br>
            <a:endParaRPr lang="ru-RU" dirty="0"/>
          </a:p>
        </p:txBody>
      </p:sp>
      <p:pic>
        <p:nvPicPr>
          <p:cNvPr id="3" name="Рисунок 2" descr="https://ozr-shkdr1.edumsko.ru/uploads/2000/1857/section/129470/12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388" y="4857760"/>
            <a:ext cx="1968501" cy="1285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http://upo73.ru/images/products/img1.pn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85852" y="4857760"/>
            <a:ext cx="1357322" cy="14218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http://tumen.qlaster.ru/public/image2/2/786/2786085_0x0.pn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1124744"/>
            <a:ext cx="1395095" cy="1241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50938" y="214314"/>
            <a:ext cx="7793037" cy="4860180"/>
          </a:xfrm>
        </p:spPr>
        <p:txBody>
          <a:bodyPr/>
          <a:lstStyle/>
          <a:p>
            <a:r>
              <a:rPr lang="ru-RU" sz="2800" b="1" i="1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При изучении правил пожарной безопасности любое занятие должно </a:t>
            </a:r>
            <a:r>
              <a:rPr lang="ru-RU" sz="2800" b="1" i="1" u="sng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подтверждаться практикой.</a:t>
            </a:r>
            <a:r>
              <a:rPr lang="ru-RU" sz="2800" b="1" i="1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Все действия по эвакуации согласно общему плану необходимо также </a:t>
            </a:r>
            <a:r>
              <a:rPr lang="ru-RU" sz="2800" b="1" i="1" u="sng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отрабатывать на практических заняти</a:t>
            </a:r>
            <a:r>
              <a:rPr lang="ru-RU" sz="2800" b="1" i="1" u="sng" dirty="0" smtClean="0"/>
              <a:t>ях.</a:t>
            </a:r>
            <a:endParaRPr lang="ru-RU" dirty="0"/>
          </a:p>
        </p:txBody>
      </p:sp>
      <p:pic>
        <p:nvPicPr>
          <p:cNvPr id="3" name="Рисунок 2" descr="kart4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29388" y="500042"/>
            <a:ext cx="2100264" cy="1285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http://www.xn--b1azcy.xn--p1ai/wp-content/uploads/2016/05/02.05.2016_7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5013176"/>
            <a:ext cx="2736304" cy="1728192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0" name="Picture 2" descr="http://www.moshor.com/assets/images/2016_09_06_0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5285079"/>
            <a:ext cx="2904257" cy="1456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50938" y="304800"/>
            <a:ext cx="7793037" cy="4495800"/>
          </a:xfrm>
        </p:spPr>
        <p:txBody>
          <a:bodyPr/>
          <a:lstStyle/>
          <a:p>
            <a:r>
              <a:rPr lang="ru-RU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/>
            </a:r>
            <a:br>
              <a:rPr lang="ru-RU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</a:br>
            <a:r>
              <a:rPr lang="ru-RU" i="1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 </a:t>
            </a:r>
            <a:r>
              <a:rPr lang="ru-RU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/>
            </a:r>
            <a:br>
              <a:rPr lang="ru-RU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</a:br>
            <a:r>
              <a:rPr lang="ru-RU" i="1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 </a:t>
            </a:r>
            <a:r>
              <a:rPr lang="ru-RU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/>
            </a:r>
            <a:br>
              <a:rPr lang="ru-RU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</a:br>
            <a:r>
              <a:rPr lang="ru-RU" i="1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 </a:t>
            </a:r>
            <a:r>
              <a:rPr lang="ru-RU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/>
            </a:r>
            <a:br>
              <a:rPr lang="ru-RU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</a:br>
            <a:r>
              <a:rPr lang="ru-RU" sz="2800" b="1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Особое внимание следует обратить на правила поведения при пожаре в местах массового отдыха и развлечений</a:t>
            </a:r>
            <a:r>
              <a:rPr lang="ru-RU" sz="28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. </a:t>
            </a:r>
            <a:br>
              <a:rPr lang="ru-RU" sz="28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</a:br>
            <a:r>
              <a:rPr lang="ru-RU" sz="2800" b="1" i="1" u="sng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Важно постоянно подчёркивать,</a:t>
            </a:r>
            <a:r>
              <a:rPr lang="ru-RU" sz="2800" b="1" i="1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</a:t>
            </a:r>
            <a:r>
              <a:rPr lang="ru-RU" sz="2800" b="1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что пожары – одно из опасных бедствий, несущих угрозу жизни людей и их материальным ценностям.</a:t>
            </a:r>
            <a:r>
              <a:rPr lang="ru-RU" sz="28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/>
            </a:r>
            <a:br>
              <a:rPr lang="ru-RU" sz="28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</a:br>
            <a:endParaRPr lang="ru-RU" sz="2800" dirty="0"/>
          </a:p>
        </p:txBody>
      </p:sp>
      <p:pic>
        <p:nvPicPr>
          <p:cNvPr id="3" name="Рисунок 2" descr="http://gigabaza.ru/images/46/91608/6f703055.gif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215206" y="4869160"/>
            <a:ext cx="1173218" cy="16143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http://upo73.ru/images/products/img1.pn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4869160"/>
            <a:ext cx="1484485" cy="16962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http://nou-dpo-ncot.ru/wp-content/uploads/2014/11/0003.pn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4978513"/>
            <a:ext cx="1504950" cy="1504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b="1" dirty="0" smtClean="0"/>
              <a:t>Литература:</a:t>
            </a:r>
            <a:endParaRPr lang="ru-RU" sz="24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82688" y="2017712"/>
            <a:ext cx="7772400" cy="4363615"/>
          </a:xfrm>
        </p:spPr>
        <p:txBody>
          <a:bodyPr/>
          <a:lstStyle/>
          <a:p>
            <a:pPr marL="0" indent="0">
              <a:buNone/>
            </a:pPr>
            <a:r>
              <a:rPr lang="ru-RU" sz="2400" dirty="0" smtClean="0">
                <a:solidFill>
                  <a:schemeClr val="tx2"/>
                </a:solidFill>
              </a:rPr>
              <a:t> </a:t>
            </a:r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</a:rPr>
              <a:t>9. «Пожарная безопасность 5-11 классы»        состав. Павлова ОВ. Волгоград 2006г.</a:t>
            </a:r>
          </a:p>
          <a:p>
            <a:pPr marL="0" indent="0">
              <a:buNone/>
            </a:pPr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</a:rPr>
              <a:t> 10. Рекомендации по обучению основам пожарной безопасности в школе. Журнал «Охрана труда и пожарная безопасность в образовательных учреждениях» № 2 за 2013г.</a:t>
            </a:r>
          </a:p>
          <a:p>
            <a:pPr marL="0" indent="0">
              <a:buNone/>
            </a:pPr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</a:rPr>
              <a:t> 11. В.Я </a:t>
            </a:r>
            <a:r>
              <a:rPr lang="ru-RU" sz="2400" dirty="0" err="1" smtClean="0">
                <a:solidFill>
                  <a:schemeClr val="tx2">
                    <a:lumMod val="75000"/>
                  </a:schemeClr>
                </a:solidFill>
              </a:rPr>
              <a:t>Шумик</a:t>
            </a:r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</a:rPr>
              <a:t>., Т.М. Бачурина «Учебная                 эвакуация на случай пожара в                            образовательных учреждениях.»                            Справочное пособие.                                                Перспектива 2008г.</a:t>
            </a:r>
            <a:endParaRPr lang="ru-RU" sz="2400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4" name="Рисунок 3" descr="Пожарная безопасность. 5 - 11 классы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0"/>
            <a:ext cx="2339752" cy="292494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Учебная эвакуация на случай пожара в образовательном учреждении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4221088"/>
            <a:ext cx="1733307" cy="23987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20233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http://skokudryashi.ru/images/event/MzMjDykU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7" y="764703"/>
            <a:ext cx="6264696" cy="583264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http://ut-rifey.ru/images/Centr/pozharnaya-bezopasnost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32463" y="2492896"/>
            <a:ext cx="1220267" cy="15119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662500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http://www.engineering-tsc.com/uploads/bezimeni_1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0"/>
            <a:ext cx="8100392" cy="6453336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http://raichev.ru/wp-content/uploads/2016/07/%D0%BF%D1%80%D0%BE%D0%B2%D0%B5%D0%B4%D0%B5%D0%BD%D0%B8%D0%B5-%D0%B8%D0%BD%D1%81%D1%82%D1%80%D1%83%D0%BA%D1%82%D0%B0%D0%B6%D0%B5%D0%B9-%D0%BF%D0%BE-%D0%9F%D0%91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07704" y="5445224"/>
            <a:ext cx="5184576" cy="12269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http://ogneborec.su/attachments/Image/th_fireman1.gif?template=generic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5589240"/>
            <a:ext cx="1228725" cy="105839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95453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1150938" y="214313"/>
            <a:ext cx="7793037" cy="982439"/>
          </a:xfrm>
        </p:spPr>
        <p:txBody>
          <a:bodyPr/>
          <a:lstStyle/>
          <a:p>
            <a:pPr eaLnBrk="1" hangingPunct="1"/>
            <a:r>
              <a:rPr lang="ru-RU" altLang="ru-RU" sz="3200" b="1" dirty="0" smtClean="0">
                <a:solidFill>
                  <a:srgbClr val="FF3300"/>
                </a:solidFill>
              </a:rPr>
              <a:t>Причиной пожара  и даже гибели могут быть взрывчатые вещества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ru-RU" altLang="ru-RU" smtClean="0"/>
          </a:p>
        </p:txBody>
      </p:sp>
      <p:pic>
        <p:nvPicPr>
          <p:cNvPr id="5124" name="Picture 4" descr="petardi_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1484312"/>
            <a:ext cx="8424738" cy="52192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15090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altLang="ru-RU" smtClean="0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ru-RU" altLang="ru-RU" smtClean="0"/>
          </a:p>
        </p:txBody>
      </p:sp>
      <p:pic>
        <p:nvPicPr>
          <p:cNvPr id="6148" name="Picture 4" descr="pyro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242888"/>
            <a:ext cx="8572500" cy="637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36024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7624" y="620688"/>
            <a:ext cx="7756351" cy="1055712"/>
          </a:xfrm>
        </p:spPr>
        <p:txBody>
          <a:bodyPr/>
          <a:lstStyle/>
          <a:p>
            <a:pPr algn="ctr"/>
            <a:r>
              <a:rPr lang="ru-RU" sz="3600" b="1" dirty="0" smtClean="0"/>
              <a:t>Причиной пожара могут быть свечи и бенгальские огни</a:t>
            </a:r>
            <a:endParaRPr lang="ru-RU" sz="3600" b="1" dirty="0"/>
          </a:p>
        </p:txBody>
      </p:sp>
      <p:pic>
        <p:nvPicPr>
          <p:cNvPr id="3" name="Рисунок 2" descr="http://ds90.detkin-club.ru/images/parents/pasha_lumin_i_dasha_shuvalova_bengalskie_ogni_56799a2ab2a27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988840"/>
            <a:ext cx="7632848" cy="460851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4280889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50938" y="214313"/>
            <a:ext cx="7793037" cy="4814887"/>
          </a:xfrm>
        </p:spPr>
        <p:txBody>
          <a:bodyPr/>
          <a:lstStyle/>
          <a:p>
            <a:r>
              <a:rPr lang="ru-RU" sz="2800" b="1" i="1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Совершенствование методов текущего контроля знаний обучающихся – </a:t>
            </a:r>
            <a:r>
              <a:rPr lang="ru-RU" sz="2800" b="1" i="1" u="sng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ещё один путь повышения активности обучения</a:t>
            </a:r>
            <a:r>
              <a:rPr lang="ru-RU" i="1" u="sng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.</a:t>
            </a:r>
            <a:r>
              <a:rPr lang="ru-RU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/>
            </a:r>
            <a:br>
              <a:rPr lang="ru-RU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</a:br>
            <a:endParaRPr lang="ru-RU" dirty="0"/>
          </a:p>
        </p:txBody>
      </p:sp>
      <p:pic>
        <p:nvPicPr>
          <p:cNvPr id="6" name="Рисунок 5" descr="D:\Desktop\278882_html_m7c42d2e9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715140" y="214290"/>
            <a:ext cx="1984119" cy="128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https://sch15.edusev.ru/uploads/5000/20407/section/363497/image_%282%29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7224" y="4500570"/>
            <a:ext cx="2857520" cy="2000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http://images.myshared.ru/4/153901/slide_1.jpg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143636" y="4357694"/>
            <a:ext cx="2643206" cy="2071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50938" y="214313"/>
            <a:ext cx="7793037" cy="4814887"/>
          </a:xfrm>
        </p:spPr>
        <p:txBody>
          <a:bodyPr/>
          <a:lstStyle/>
          <a:p>
            <a:r>
              <a:rPr lang="ru-RU" sz="2800" b="1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Формы и методы контроля должны быть разнообразными: </a:t>
            </a:r>
            <a:r>
              <a:rPr lang="ru-RU" sz="28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/>
            </a:r>
            <a:br>
              <a:rPr lang="ru-RU" sz="28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</a:br>
            <a:r>
              <a:rPr lang="ru-RU" sz="2800" b="1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 </a:t>
            </a:r>
            <a:r>
              <a:rPr lang="ru-RU" sz="28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/>
            </a:r>
            <a:br>
              <a:rPr lang="ru-RU" sz="28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</a:br>
            <a:r>
              <a:rPr lang="ru-RU" sz="28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- </a:t>
            </a:r>
            <a:r>
              <a:rPr lang="ru-RU" sz="2800" b="1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тестирование, в том числе компьютерное; </a:t>
            </a:r>
            <a:r>
              <a:rPr lang="ru-RU" sz="28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/>
            </a:r>
            <a:br>
              <a:rPr lang="ru-RU" sz="28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</a:br>
            <a:r>
              <a:rPr lang="ru-RU" sz="28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- </a:t>
            </a:r>
            <a:r>
              <a:rPr lang="ru-RU" sz="2800" b="1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ситуационные задания,  для закрепления</a:t>
            </a:r>
            <a:r>
              <a:rPr lang="ru-RU" sz="28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/>
            </a:r>
            <a:br>
              <a:rPr lang="ru-RU" sz="28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</a:br>
            <a:r>
              <a:rPr lang="ru-RU" sz="2800" b="1" dirty="0" smtClean="0"/>
              <a:t>- </a:t>
            </a:r>
            <a:r>
              <a:rPr lang="ru-RU" sz="2800" b="1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теоретического материала;</a:t>
            </a:r>
            <a:r>
              <a:rPr lang="ru-RU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/>
            </a:r>
            <a:br>
              <a:rPr lang="ru-RU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</a:br>
            <a:r>
              <a:rPr lang="ru-RU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- </a:t>
            </a:r>
            <a:r>
              <a:rPr lang="ru-RU" sz="2800" b="1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опорные конспекты; </a:t>
            </a:r>
            <a:r>
              <a:rPr lang="ru-RU" sz="28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/>
            </a:r>
            <a:br>
              <a:rPr lang="ru-RU" sz="28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</a:br>
            <a:r>
              <a:rPr lang="ru-RU" sz="28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- </a:t>
            </a:r>
            <a:r>
              <a:rPr lang="ru-RU" sz="2800" b="1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подготовка рефератов.</a:t>
            </a:r>
            <a:endParaRPr lang="ru-RU" sz="2800" dirty="0"/>
          </a:p>
        </p:txBody>
      </p:sp>
      <p:pic>
        <p:nvPicPr>
          <p:cNvPr id="3" name="Рисунок 2" descr="http://kabinfo.ucoz.ru/scr/Kabinet/kabinet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516216" y="4467450"/>
            <a:ext cx="2007483" cy="189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https://lends8-kapelka.edumsko.ru/uploads/2000/1208/section/68430/post-34172-12697948901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5301208"/>
            <a:ext cx="1592957" cy="1368152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http://ogneborec.su/files/site/images/12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8985" y="980728"/>
            <a:ext cx="1362075" cy="96647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50938" y="214313"/>
            <a:ext cx="7793037" cy="4510087"/>
          </a:xfrm>
        </p:spPr>
        <p:txBody>
          <a:bodyPr/>
          <a:lstStyle/>
          <a:p>
            <a:r>
              <a:rPr lang="ru-RU" sz="2800" b="1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Особое внимание следует уделять внедрению в учебный процесс компьютерных обучающих программ</a:t>
            </a:r>
            <a:r>
              <a:rPr lang="ru-RU" sz="2800" b="1" i="1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.</a:t>
            </a:r>
            <a:r>
              <a:rPr lang="ru-RU" sz="28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/>
            </a:r>
            <a:br>
              <a:rPr lang="ru-RU" sz="28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</a:br>
            <a:r>
              <a:rPr lang="ru-RU" sz="2800" b="1" i="1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 </a:t>
            </a:r>
            <a:r>
              <a:rPr lang="ru-RU" sz="28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/>
            </a:r>
            <a:br>
              <a:rPr lang="ru-RU" sz="28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</a:br>
            <a:r>
              <a:rPr lang="ru-RU" sz="2800" b="1" i="1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 </a:t>
            </a:r>
            <a:r>
              <a:rPr lang="ru-RU" sz="28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/>
            </a:r>
            <a:br>
              <a:rPr lang="ru-RU" sz="28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</a:br>
            <a:r>
              <a:rPr lang="ru-RU" sz="2800" b="1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Использование игровых технологий значительно повышает эффективность решения учебных и профессиональных задач.    </a:t>
            </a:r>
            <a:r>
              <a:rPr lang="ru-RU" sz="28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/>
            </a:r>
            <a:br>
              <a:rPr lang="ru-RU" sz="28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</a:br>
            <a:endParaRPr lang="ru-RU" sz="2800" dirty="0"/>
          </a:p>
        </p:txBody>
      </p:sp>
      <p:pic>
        <p:nvPicPr>
          <p:cNvPr id="5" name="Рисунок 4" descr="http://gazeta-tula.ru/wp-content/uploads/2016/10/dnevnik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43240" y="4214818"/>
            <a:ext cx="4429156" cy="2000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50938" y="214313"/>
            <a:ext cx="7793037" cy="4586287"/>
          </a:xfrm>
        </p:spPr>
        <p:txBody>
          <a:bodyPr/>
          <a:lstStyle/>
          <a:p>
            <a:r>
              <a:rPr lang="ru-RU" sz="2800" b="1" i="1" dirty="0" smtClean="0"/>
              <a:t> </a:t>
            </a:r>
            <a:r>
              <a:rPr lang="ru-RU" sz="2800" b="1" i="1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С целью привлечения школьников к массово – разъяснительной работе по предупреждению пожаров от детской шалости с огнём, пожарно-профилактической работе и оказанию помощи при тушении пожаров, а также оказанию первой медицинской помощи</a:t>
            </a:r>
            <a:r>
              <a:rPr lang="ru-RU" sz="2800" b="1" i="1" dirty="0" smtClean="0"/>
              <a:t> в</a:t>
            </a:r>
            <a:r>
              <a:rPr lang="ru-RU" sz="2800" b="1" i="1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школах </a:t>
            </a:r>
            <a:r>
              <a:rPr lang="ru-RU" sz="2800" b="1" i="1" dirty="0" smtClean="0"/>
              <a:t> могут создаваться </a:t>
            </a:r>
            <a:r>
              <a:rPr lang="ru-RU" sz="2800" b="1" i="1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Дружины юных пожарных </a:t>
            </a:r>
            <a:endParaRPr lang="ru-RU" sz="2800" dirty="0"/>
          </a:p>
        </p:txBody>
      </p:sp>
      <p:pic>
        <p:nvPicPr>
          <p:cNvPr id="3" name="Рисунок 2" descr="http://bashtanka.mk.gov.ua/image.php?id=4987&amp;width=460&amp;height=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786578" y="4643446"/>
            <a:ext cx="1933575" cy="1933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http://pavpos.ru/files/news/2015/12/11/news_11122015_6178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85852" y="4929198"/>
            <a:ext cx="2357454" cy="1571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71600" y="457200"/>
            <a:ext cx="7391400" cy="4876800"/>
          </a:xfrm>
        </p:spPr>
        <p:txBody>
          <a:bodyPr/>
          <a:lstStyle/>
          <a:p>
            <a:r>
              <a:rPr lang="ru-RU" sz="2800" b="1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В школах и детских клубах создаются специальные кружки и секции, где в течение учебного года под руководством опытных педагогов и профессиональных пожарных дети и подростки осваивают навыки действий в экстремальных ситуациях</a:t>
            </a:r>
            <a:r>
              <a:rPr lang="ru-RU" sz="28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/>
            </a:r>
            <a:br>
              <a:rPr lang="ru-RU" sz="28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</a:br>
            <a:endParaRPr lang="ru-RU" sz="2800" dirty="0"/>
          </a:p>
        </p:txBody>
      </p:sp>
      <p:pic>
        <p:nvPicPr>
          <p:cNvPr id="84995" name="Picture 3" descr="unknown_page30_image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86338" y="4919120"/>
            <a:ext cx="2414026" cy="17245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http://scool6-lysva.ucoz.ru/nov/big21595image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714356"/>
            <a:ext cx="1285884" cy="12858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http://sh139.ucoz.ru/Konkursi/dnevnik_pervoklassnika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00892" y="214290"/>
            <a:ext cx="1547506" cy="16169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cc-m-imagesubtitle-image-8952270997" descr="https://image.jimcdn.com/app/cms/image/transf/none/path/sa509f7dd515e5307/image/i9fc66c528b7e30ac/version/1389802172/image.gif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072198" y="4929198"/>
            <a:ext cx="2500330" cy="1643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1"/>
          <p:cNvSpPr>
            <a:spLocks noChangeArrowheads="1"/>
          </p:cNvSpPr>
          <p:nvPr/>
        </p:nvSpPr>
        <p:spPr bwMode="auto">
          <a:xfrm>
            <a:off x="642910" y="428604"/>
            <a:ext cx="5751767" cy="20928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6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Более 77% от всех случаев гибели     при пожарах это гибель детей дошкольного возраста,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6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17% - дети младшего школьного возраста (от 7 до 10 лет)</a:t>
            </a:r>
            <a:endParaRPr kumimoji="0" lang="ru-RU" sz="26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000100" y="3429000"/>
            <a:ext cx="7786742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4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Главное  условие  гибели детей при пожаре (36%)</a:t>
            </a:r>
            <a:r>
              <a:rPr lang="ru-RU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</a:t>
            </a:r>
            <a:r>
              <a:rPr lang="ru-RU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 </a:t>
            </a:r>
            <a:r>
              <a:rPr lang="ru-RU" sz="2400" u="sng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невозможность принятия самостоятельного решения в силу малолетнего возраста                                                             при отсутствии взрослых или их нахождении                                 в состоянии алкогольного опьянения</a:t>
            </a:r>
            <a:r>
              <a:rPr lang="ru-RU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                        </a:t>
            </a:r>
            <a:r>
              <a:rPr lang="ru-RU" sz="2400" u="sng" dirty="0" smtClean="0">
                <a:solidFill>
                  <a:srgbClr val="002060"/>
                </a:solidFill>
              </a:rPr>
              <a:t>болезненное состояние или инвалидность</a:t>
            </a:r>
            <a:r>
              <a:rPr lang="ru-RU" sz="2400" dirty="0" smtClean="0">
                <a:solidFill>
                  <a:srgbClr val="FFC000"/>
                </a:solidFill>
              </a:rPr>
              <a:t>.</a:t>
            </a:r>
            <a:r>
              <a:rPr lang="ru-RU" sz="24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             </a:t>
            </a:r>
            <a:r>
              <a:rPr lang="ru-RU" sz="24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40% на момент развития пожара  это усугубилось тем, что дети спали</a:t>
            </a:r>
            <a:endParaRPr lang="ru-RU" sz="24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215074" y="714357"/>
            <a:ext cx="271464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6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77%</a:t>
            </a:r>
          </a:p>
          <a:p>
            <a:pPr algn="ctr"/>
            <a:r>
              <a:rPr lang="ru-RU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дошкольников</a:t>
            </a:r>
            <a:endParaRPr lang="ru-RU" sz="2400" b="1" dirty="0">
              <a:solidFill>
                <a:srgbClr val="FF0000"/>
              </a:solidFill>
            </a:endParaRPr>
          </a:p>
        </p:txBody>
      </p:sp>
      <p:pic>
        <p:nvPicPr>
          <p:cNvPr id="5" name="Рисунок 4" descr="http://lipovskoe.mo64.ru/uploads/posts/2016-05/1462428885_deti-1024x736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45" y="3857628"/>
            <a:ext cx="2143140" cy="1785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http://www.uozima.ru/foto/DUP/DUP.pn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000892" y="2214554"/>
            <a:ext cx="1623927" cy="90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860350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50938" y="214313"/>
            <a:ext cx="7793037" cy="1843087"/>
          </a:xfrm>
        </p:spPr>
        <p:txBody>
          <a:bodyPr/>
          <a:lstStyle/>
          <a:p>
            <a:r>
              <a:rPr lang="ru-RU" sz="2800" b="1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Соревнование дружин юных пожарных</a:t>
            </a:r>
            <a:r>
              <a:rPr lang="ru-RU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/>
            </a:r>
            <a:br>
              <a:rPr lang="ru-RU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</a:br>
            <a:endParaRPr lang="ru-RU" dirty="0"/>
          </a:p>
        </p:txBody>
      </p:sp>
      <p:pic>
        <p:nvPicPr>
          <p:cNvPr id="5" name="Рисунок 4" descr="http://42.mchs.gov.ru/upload/site69/iblock/92e/92e24842b3f3ce0985df39769a59448d-800x600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348" y="2786058"/>
            <a:ext cx="3429024" cy="2714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http://www.amic.ru/images/gallery_05-2011/640.234_99_68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57752" y="2786058"/>
            <a:ext cx="3571900" cy="2714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50938" y="-228599"/>
            <a:ext cx="7793037" cy="7619999"/>
          </a:xfrm>
        </p:spPr>
        <p:txBody>
          <a:bodyPr/>
          <a:lstStyle/>
          <a:p>
            <a:r>
              <a:rPr lang="ru-RU" sz="2200" b="1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К завершению среднего образования, обучающиеся должны знать:</a:t>
            </a:r>
            <a:r>
              <a:rPr lang="ru-RU" sz="20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/>
            </a:r>
            <a:br>
              <a:rPr lang="ru-RU" sz="20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</a:br>
            <a:r>
              <a:rPr lang="ru-RU" sz="2200" b="1" i="1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-   физико-химические основы горения;</a:t>
            </a:r>
            <a:r>
              <a:rPr lang="ru-RU" sz="22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/>
            </a:r>
            <a:br>
              <a:rPr lang="ru-RU" sz="22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</a:br>
            <a:r>
              <a:rPr lang="ru-RU" sz="2200" b="1" i="1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- возможные последствия пожаров и взрывов;</a:t>
            </a:r>
            <a:r>
              <a:rPr lang="ru-RU" sz="22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/>
            </a:r>
            <a:br>
              <a:rPr lang="ru-RU" sz="22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</a:br>
            <a:r>
              <a:rPr lang="ru-RU" sz="2200" b="1" i="1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-   опасные факторы пожара;</a:t>
            </a:r>
            <a:r>
              <a:rPr lang="ru-RU" sz="22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/>
            </a:r>
            <a:br>
              <a:rPr lang="ru-RU" sz="22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</a:br>
            <a:r>
              <a:rPr lang="ru-RU" sz="2200" b="1" i="1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- пожароопасные свойства основных веществ и материалов;</a:t>
            </a:r>
            <a:r>
              <a:rPr lang="ru-RU" sz="22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/>
            </a:r>
            <a:br>
              <a:rPr lang="ru-RU" sz="22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</a:br>
            <a:r>
              <a:rPr lang="ru-RU" sz="2200" b="1" i="1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-  причины пожаров и меры профилактики;</a:t>
            </a:r>
            <a:r>
              <a:rPr lang="ru-RU" sz="22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/>
            </a:r>
            <a:br>
              <a:rPr lang="ru-RU" sz="22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</a:br>
            <a:r>
              <a:rPr lang="ru-RU" sz="2200" b="1" i="1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-    основные средства пожаротушения;</a:t>
            </a:r>
            <a:r>
              <a:rPr lang="ru-RU" sz="22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/>
            </a:r>
            <a:br>
              <a:rPr lang="ru-RU" sz="22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</a:br>
            <a:r>
              <a:rPr lang="ru-RU" sz="2200" b="1" i="1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-  первичные средства пожаротушения и их возможности;</a:t>
            </a:r>
            <a:r>
              <a:rPr lang="ru-RU" sz="22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/>
            </a:r>
            <a:br>
              <a:rPr lang="ru-RU" sz="22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</a:br>
            <a:r>
              <a:rPr lang="ru-RU" sz="2200" b="1" i="1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- как организовать собственную деятельность в ситуации с пожаром;</a:t>
            </a:r>
            <a:r>
              <a:rPr lang="ru-RU" sz="22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/>
            </a:r>
            <a:br>
              <a:rPr lang="ru-RU" sz="22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</a:br>
            <a:r>
              <a:rPr lang="ru-RU" sz="2200" b="1" i="1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-  порядок действий на случай пожара;   </a:t>
            </a:r>
            <a:r>
              <a:rPr lang="ru-RU" sz="22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/>
            </a:r>
            <a:br>
              <a:rPr lang="ru-RU" sz="22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</a:br>
            <a:r>
              <a:rPr lang="ru-RU" sz="2200" b="1" i="1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-  приёмы оказания помощи при ожогах.</a:t>
            </a:r>
            <a:r>
              <a:rPr lang="ru-RU" sz="20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/>
            </a:r>
            <a:br>
              <a:rPr lang="ru-RU" sz="20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</a:br>
            <a:r>
              <a:rPr lang="ru-RU" sz="2000" b="1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 </a:t>
            </a:r>
            <a:r>
              <a:rPr lang="ru-RU" sz="20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/>
            </a:r>
            <a:br>
              <a:rPr lang="ru-RU" sz="20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</a:br>
            <a:r>
              <a:rPr lang="ru-RU" sz="2000" b="1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 </a:t>
            </a:r>
            <a:r>
              <a:rPr lang="ru-RU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/>
            </a:r>
            <a:br>
              <a:rPr lang="ru-RU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</a:br>
            <a:endParaRPr lang="ru-RU" dirty="0"/>
          </a:p>
        </p:txBody>
      </p:sp>
      <p:pic>
        <p:nvPicPr>
          <p:cNvPr id="3" name="Рисунок 2" descr="http://www.vsehpozdravil.ru/res/files/postcards/7740.gif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358082" y="214290"/>
            <a:ext cx="1240034" cy="1567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cc-m-textwithimage-image-8537219397" descr="https://image.jimcdn.com/app/cms/image/transf/none/path/sa509f7dd515e5307/image/i167ec178dbfeb799/version/1383548884/image.gif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286644" y="5286388"/>
            <a:ext cx="1538290" cy="1285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50938" y="-1295400"/>
            <a:ext cx="7793037" cy="7939110"/>
          </a:xfrm>
        </p:spPr>
        <p:txBody>
          <a:bodyPr/>
          <a:lstStyle/>
          <a:p>
            <a:r>
              <a:rPr lang="ru-RU" sz="2400" b="1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Обучающиеся должны уметь</a:t>
            </a:r>
            <a:r>
              <a:rPr lang="ru-RU" sz="2400" b="1" i="1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:</a:t>
            </a:r>
            <a:r>
              <a:rPr lang="ru-RU" sz="24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/>
            </a:r>
            <a:br>
              <a:rPr lang="ru-RU" sz="24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</a:br>
            <a:r>
              <a:rPr lang="ru-RU" sz="2400" b="1" i="1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оценивать пожарную опасность в различных местах;</a:t>
            </a:r>
            <a:r>
              <a:rPr lang="ru-RU" sz="24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/>
            </a:r>
            <a:br>
              <a:rPr lang="ru-RU" sz="24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</a:br>
            <a:r>
              <a:rPr lang="ru-RU" sz="2400" b="1" i="1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оценивать обстановку при возникновении задымления или загорания, принимать меры к тушению пожара;</a:t>
            </a:r>
            <a:r>
              <a:rPr lang="ru-RU" sz="24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/>
            </a:r>
            <a:br>
              <a:rPr lang="ru-RU" sz="24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</a:br>
            <a:r>
              <a:rPr lang="ru-RU" sz="2400" b="1" i="1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пользоваться первичными средствами пожаротушения, пожарными кранами, системами пожарной автоматики;</a:t>
            </a:r>
            <a:r>
              <a:rPr lang="ru-RU" sz="24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/>
            </a:r>
            <a:br>
              <a:rPr lang="ru-RU" sz="24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</a:br>
            <a:r>
              <a:rPr lang="ru-RU" sz="2400" b="1" i="1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оказывать первую медицинскую помощь при ожогах и отравлении       продуктами горения;</a:t>
            </a:r>
            <a:r>
              <a:rPr lang="ru-RU" sz="24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/>
            </a:r>
            <a:br>
              <a:rPr lang="ru-RU" sz="24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</a:br>
            <a:r>
              <a:rPr lang="ru-RU" sz="2400" b="1" i="1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применять средства индивидуальной защиты;</a:t>
            </a:r>
            <a:r>
              <a:rPr lang="ru-RU" sz="24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/>
            </a:r>
            <a:br>
              <a:rPr lang="ru-RU" sz="24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</a:br>
            <a:r>
              <a:rPr lang="ru-RU" sz="2400" b="1" i="1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уметь бережно относится к своей жизни и своему здоровью.</a:t>
            </a:r>
            <a:r>
              <a:rPr lang="ru-RU" sz="20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/>
            </a:r>
            <a:br>
              <a:rPr lang="ru-RU" sz="20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</a:br>
            <a:r>
              <a:rPr lang="ru-RU" sz="20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/>
            </a:r>
            <a:br>
              <a:rPr lang="ru-RU" sz="20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</a:br>
            <a:r>
              <a:rPr lang="ru-RU" sz="2000" i="1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 </a:t>
            </a:r>
            <a:r>
              <a:rPr lang="ru-RU" sz="20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/>
            </a:r>
            <a:br>
              <a:rPr lang="ru-RU" sz="20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</a:br>
            <a:endParaRPr lang="ru-RU" sz="2000" dirty="0"/>
          </a:p>
        </p:txBody>
      </p:sp>
      <p:pic>
        <p:nvPicPr>
          <p:cNvPr id="3" name="Рисунок 2" descr="http://pasport272.ru/wp-content/uploads/2-4.pn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48264" y="5301208"/>
            <a:ext cx="2016224" cy="1440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http://aktiv-e.r1r1.ru/catalogue/customimages/11/tpm1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7504" y="5301208"/>
            <a:ext cx="1348105" cy="1381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s://bobr.by/data/comp/comp2433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0"/>
            <a:ext cx="8712968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6836094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http://73.mchs.gov.ru/upload/site55/document_news/IpY9mAOOWD-big-reduce350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2976" y="571480"/>
            <a:ext cx="7429551" cy="59293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https://ac21.by/_files/tablichki/13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43636" y="0"/>
            <a:ext cx="2671765" cy="2314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http://basmanny.caoinform.ru/wp-content/uploads/sites/3/2015/09/32365-original.jpe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28662" y="500042"/>
            <a:ext cx="7858180" cy="59293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https://ac21.by/_files/tablichki/13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643702" y="1"/>
            <a:ext cx="2314575" cy="2214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zelenodolsk.tatarstan.ru/file/Image/%D0%B1%D0%B0%D0%BD%D0%BD%D0%B5%D1%80(1)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32656"/>
            <a:ext cx="8712968" cy="554461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Прямоугольник 2"/>
          <p:cNvSpPr/>
          <p:nvPr/>
        </p:nvSpPr>
        <p:spPr>
          <a:xfrm>
            <a:off x="179512" y="5301208"/>
            <a:ext cx="8712968" cy="1200329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rgbClr val="C00000"/>
                </a:solidFill>
              </a:rPr>
              <a:t>Знает каждый гражданин пожарный номер 101</a:t>
            </a:r>
          </a:p>
        </p:txBody>
      </p:sp>
    </p:spTree>
    <p:extLst>
      <p:ext uri="{BB962C8B-B14F-4D97-AF65-F5344CB8AC3E}">
        <p14:creationId xmlns:p14="http://schemas.microsoft.com/office/powerpoint/2010/main" val="312365481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"/>
            <a:ext cx="8208912" cy="980727"/>
          </a:xfrm>
        </p:spPr>
        <p:txBody>
          <a:bodyPr/>
          <a:lstStyle/>
          <a:p>
            <a:r>
              <a:rPr lang="ru-RU" b="1" dirty="0" smtClean="0">
                <a:solidFill>
                  <a:srgbClr val="0070C0"/>
                </a:solidFill>
              </a:rPr>
              <a:t>Будьте осторожны с огнем</a:t>
            </a:r>
            <a:endParaRPr lang="ru-RU" b="1" dirty="0">
              <a:solidFill>
                <a:srgbClr val="0070C0"/>
              </a:solidFill>
            </a:endParaRPr>
          </a:p>
        </p:txBody>
      </p:sp>
      <p:pic>
        <p:nvPicPr>
          <p:cNvPr id="3" name="Рисунок 2" descr="http://miss-katy.com/wp-content/uploads/2018/08/Robokar-Poli-Novye-serii-Roj-i-pozharnaya-bezopasnost-multiki-pro-pozharnye-mashiny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980728"/>
            <a:ext cx="8712968" cy="568863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16566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980728"/>
            <a:ext cx="7828359" cy="3528392"/>
          </a:xfr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txBody>
          <a:bodyPr/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/>
            </a:r>
            <a:b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ru-RU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/>
            </a:r>
            <a:br>
              <a:rPr lang="ru-RU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/>
            </a:r>
            <a:b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/>
            </a:r>
            <a:b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ru-RU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/>
            </a:r>
            <a:br>
              <a:rPr lang="ru-RU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/>
            </a:r>
            <a:b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ru-RU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/>
            </a:r>
            <a:br>
              <a:rPr lang="ru-RU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/>
            </a:r>
            <a:b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ru-RU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/>
            </a:r>
            <a:br>
              <a:rPr lang="ru-RU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ru-RU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СПАСИБО  </a:t>
            </a:r>
            <a:r>
              <a:rPr lang="ru-RU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ЗА </a:t>
            </a:r>
            <a:r>
              <a:rPr lang="ru-RU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ВНИМАНИЕ</a:t>
            </a:r>
            <a:r>
              <a:rPr lang="ru-RU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!</a:t>
            </a:r>
            <a:br>
              <a:rPr lang="ru-RU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endParaRPr lang="ru-RU" sz="4000" dirty="0"/>
          </a:p>
        </p:txBody>
      </p:sp>
      <p:pic>
        <p:nvPicPr>
          <p:cNvPr id="5" name="Рисунок 4" descr="http://grspc.grodno.by/wp-content/uploads/2017/01/d88d434cd5d84c4c2d40d1b2675949da_M-720x340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4725145"/>
            <a:ext cx="3286725" cy="1871724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cc-m-imagesubtitle-image-8952270997" descr="https://image.jimcdn.com/app/cms/image/transf/none/path/sa509f7dd515e5307/image/i9fc66c528b7e30ac/version/1389802172/image.gif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44208" y="404664"/>
            <a:ext cx="2545829" cy="1728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239552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142976" y="571480"/>
            <a:ext cx="7715305" cy="5072098"/>
          </a:xfrm>
        </p:spPr>
        <p:txBody>
          <a:bodyPr/>
          <a:lstStyle/>
          <a:p>
            <a:pPr lvl="0" algn="ctr"/>
            <a:r>
              <a:rPr lang="ru-RU" sz="3200" b="1" dirty="0" smtClean="0">
                <a:solidFill>
                  <a:srgbClr val="C00000"/>
                </a:solidFill>
              </a:rPr>
              <a:t/>
            </a:r>
            <a:br>
              <a:rPr lang="ru-RU" sz="3200" b="1" dirty="0" smtClean="0">
                <a:solidFill>
                  <a:srgbClr val="C00000"/>
                </a:solidFill>
              </a:rPr>
            </a:br>
            <a:r>
              <a:rPr lang="ru-RU" sz="3200" b="1" dirty="0" smtClean="0">
                <a:solidFill>
                  <a:srgbClr val="C00000"/>
                </a:solidFill>
              </a:rPr>
              <a:t/>
            </a:r>
            <a:br>
              <a:rPr lang="ru-RU" sz="3200" b="1" dirty="0" smtClean="0">
                <a:solidFill>
                  <a:srgbClr val="C00000"/>
                </a:solidFill>
              </a:rPr>
            </a:br>
            <a:r>
              <a:rPr lang="ru-RU" sz="3200" b="1" dirty="0" smtClean="0">
                <a:solidFill>
                  <a:srgbClr val="C00000"/>
                </a:solidFill>
              </a:rPr>
              <a:t/>
            </a:r>
            <a:br>
              <a:rPr lang="ru-RU" sz="3200" b="1" dirty="0" smtClean="0">
                <a:solidFill>
                  <a:srgbClr val="C00000"/>
                </a:solidFill>
              </a:rPr>
            </a:br>
            <a:r>
              <a:rPr lang="ru-RU" sz="3200" b="1" dirty="0" smtClean="0">
                <a:solidFill>
                  <a:srgbClr val="C00000"/>
                </a:solidFill>
              </a:rPr>
              <a:t/>
            </a:r>
            <a:br>
              <a:rPr lang="ru-RU" sz="3200" b="1" dirty="0" smtClean="0">
                <a:solidFill>
                  <a:srgbClr val="C00000"/>
                </a:solidFill>
              </a:rPr>
            </a:br>
            <a:r>
              <a:rPr lang="ru-RU" sz="3200" b="1" dirty="0" smtClean="0">
                <a:solidFill>
                  <a:srgbClr val="C00000"/>
                </a:solidFill>
              </a:rPr>
              <a:t/>
            </a:r>
            <a:br>
              <a:rPr lang="ru-RU" sz="3200" b="1" dirty="0" smtClean="0">
                <a:solidFill>
                  <a:srgbClr val="C00000"/>
                </a:solidFill>
              </a:rPr>
            </a:br>
            <a:r>
              <a:rPr lang="ru-RU" sz="3200" b="1" dirty="0" smtClean="0">
                <a:solidFill>
                  <a:srgbClr val="C00000"/>
                </a:solidFill>
              </a:rPr>
              <a:t/>
            </a:r>
            <a:br>
              <a:rPr lang="ru-RU" sz="3200" b="1" dirty="0" smtClean="0">
                <a:solidFill>
                  <a:srgbClr val="C00000"/>
                </a:solidFill>
              </a:rPr>
            </a:br>
            <a:r>
              <a:rPr lang="ru-RU" sz="3200" b="1" dirty="0" smtClean="0">
                <a:solidFill>
                  <a:srgbClr val="C00000"/>
                </a:solidFill>
              </a:rPr>
              <a:t/>
            </a:r>
            <a:br>
              <a:rPr lang="ru-RU" sz="3200" b="1" dirty="0" smtClean="0">
                <a:solidFill>
                  <a:srgbClr val="C00000"/>
                </a:solidFill>
              </a:rPr>
            </a:br>
            <a:r>
              <a:rPr lang="ru-RU" sz="2800" b="1" dirty="0" smtClean="0">
                <a:solidFill>
                  <a:srgbClr val="C00000"/>
                </a:solidFill>
              </a:rPr>
              <a:t>Главные причины пожаров с гибелью детей:</a:t>
            </a:r>
            <a:r>
              <a:rPr lang="ru-RU" sz="3200" b="1" dirty="0" smtClean="0">
                <a:solidFill>
                  <a:srgbClr val="C00000"/>
                </a:solidFill>
              </a:rPr>
              <a:t/>
            </a:r>
            <a:br>
              <a:rPr lang="ru-RU" sz="3200" b="1" dirty="0" smtClean="0">
                <a:solidFill>
                  <a:srgbClr val="C00000"/>
                </a:solidFill>
              </a:rPr>
            </a:br>
            <a:r>
              <a:rPr lang="ru-RU" sz="2200" b="1" dirty="0" smtClean="0">
                <a:solidFill>
                  <a:srgbClr val="002060"/>
                </a:solidFill>
              </a:rPr>
              <a:t>- неосторожное обращение взрослых с огнем </a:t>
            </a:r>
            <a:r>
              <a:rPr lang="ru-RU" sz="2000" b="1" dirty="0" smtClean="0">
                <a:solidFill>
                  <a:srgbClr val="002060"/>
                </a:solidFill>
              </a:rPr>
              <a:t/>
            </a:r>
            <a:br>
              <a:rPr lang="ru-RU" sz="2000" b="1" dirty="0" smtClean="0">
                <a:solidFill>
                  <a:srgbClr val="002060"/>
                </a:solidFill>
              </a:rPr>
            </a:br>
            <a:r>
              <a:rPr lang="ru-RU" sz="2000" b="1" dirty="0" smtClean="0">
                <a:solidFill>
                  <a:srgbClr val="002060"/>
                </a:solidFill>
              </a:rPr>
              <a:t>  </a:t>
            </a:r>
            <a:r>
              <a:rPr lang="ru-RU" sz="2000" b="1" dirty="0" smtClean="0">
                <a:solidFill>
                  <a:srgbClr val="FF0000"/>
                </a:solidFill>
              </a:rPr>
              <a:t>43%</a:t>
            </a:r>
            <a:r>
              <a:rPr lang="ru-RU" sz="2000" b="1" dirty="0" smtClean="0">
                <a:solidFill>
                  <a:srgbClr val="002060"/>
                </a:solidFill>
              </a:rPr>
              <a:t/>
            </a:r>
            <a:br>
              <a:rPr lang="ru-RU" sz="2000" b="1" dirty="0" smtClean="0">
                <a:solidFill>
                  <a:srgbClr val="002060"/>
                </a:solidFill>
              </a:rPr>
            </a:br>
            <a:r>
              <a:rPr lang="ru-RU" sz="2000" b="1" dirty="0" smtClean="0">
                <a:solidFill>
                  <a:srgbClr val="002060"/>
                </a:solidFill>
              </a:rPr>
              <a:t>- неправильная эксплуатация электрооборудования          </a:t>
            </a:r>
            <a:r>
              <a:rPr lang="ru-RU" sz="2000" b="1" dirty="0" smtClean="0">
                <a:solidFill>
                  <a:srgbClr val="FF0000"/>
                </a:solidFill>
              </a:rPr>
              <a:t>33%</a:t>
            </a:r>
            <a:r>
              <a:rPr lang="ru-RU" sz="2000" b="1" dirty="0" smtClean="0">
                <a:solidFill>
                  <a:srgbClr val="002060"/>
                </a:solidFill>
              </a:rPr>
              <a:t/>
            </a:r>
            <a:br>
              <a:rPr lang="ru-RU" sz="2000" b="1" dirty="0" smtClean="0">
                <a:solidFill>
                  <a:srgbClr val="002060"/>
                </a:solidFill>
              </a:rPr>
            </a:br>
            <a:r>
              <a:rPr lang="ru-RU" sz="2000" b="1" dirty="0" smtClean="0">
                <a:solidFill>
                  <a:srgbClr val="002060"/>
                </a:solidFill>
              </a:rPr>
              <a:t>- </a:t>
            </a:r>
            <a:r>
              <a:rPr lang="ru-RU" sz="2200" b="1" dirty="0" smtClean="0">
                <a:solidFill>
                  <a:srgbClr val="002060"/>
                </a:solidFill>
              </a:rPr>
              <a:t>неправильное устройство или неисправность отопительных печей </a:t>
            </a:r>
            <a:r>
              <a:rPr lang="ru-RU" sz="2000" b="1" dirty="0" smtClean="0">
                <a:solidFill>
                  <a:srgbClr val="002060"/>
                </a:solidFill>
              </a:rPr>
              <a:t/>
            </a:r>
            <a:br>
              <a:rPr lang="ru-RU" sz="2000" b="1" dirty="0" smtClean="0">
                <a:solidFill>
                  <a:srgbClr val="002060"/>
                </a:solidFill>
              </a:rPr>
            </a:br>
            <a:r>
              <a:rPr lang="ru-RU" sz="2000" b="1" dirty="0" smtClean="0">
                <a:solidFill>
                  <a:srgbClr val="FF0000"/>
                </a:solidFill>
              </a:rPr>
              <a:t>24%</a:t>
            </a:r>
            <a:r>
              <a:rPr lang="ru-RU" sz="3200" b="1" dirty="0" smtClean="0">
                <a:solidFill>
                  <a:srgbClr val="C00000"/>
                </a:solidFill>
              </a:rPr>
              <a:t/>
            </a:r>
            <a:br>
              <a:rPr lang="ru-RU" sz="3200" b="1" dirty="0" smtClean="0">
                <a:solidFill>
                  <a:srgbClr val="C00000"/>
                </a:solidFill>
              </a:rPr>
            </a:br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Шалость детей с огнем послужила причиной  только 9,5% от всех пожаров с детской гибелью</a:t>
            </a:r>
            <a:r>
              <a:rPr lang="ru-RU" sz="32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solidFill>
                  <a:srgbClr val="C00000"/>
                </a:solidFill>
              </a:rPr>
              <a:t/>
            </a:r>
            <a:br>
              <a:rPr lang="ru-RU" sz="3200" b="1" dirty="0" smtClean="0">
                <a:solidFill>
                  <a:srgbClr val="C00000"/>
                </a:solidFill>
              </a:rPr>
            </a:br>
            <a:endParaRPr lang="ru-RU" sz="3200" b="1" dirty="0">
              <a:solidFill>
                <a:srgbClr val="C00000"/>
              </a:solidFill>
            </a:endParaRPr>
          </a:p>
        </p:txBody>
      </p:sp>
      <p:pic>
        <p:nvPicPr>
          <p:cNvPr id="6" name="Рисунок 5" descr="http://i197.photobucket.com/albums/aa24/RodLynn07/fire_meaney21.gif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429652" y="2857496"/>
            <a:ext cx="501046" cy="10783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http://gigabaza.ru/images/46/91608/6f703055.gif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7158" y="2928934"/>
            <a:ext cx="1285884" cy="185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 descr="https://kwos.com/wp-content/uploads/2016/11/fire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00496" y="4929198"/>
            <a:ext cx="3667130" cy="171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http://raz1um.ru/animation/pojarnik/4.gif"/>
          <p:cNvPicPr/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928794" y="5143488"/>
            <a:ext cx="2143140" cy="1714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50938" y="1981200"/>
            <a:ext cx="7793037" cy="3733800"/>
          </a:xfrm>
        </p:spPr>
        <p:txBody>
          <a:bodyPr/>
          <a:lstStyle/>
          <a:p>
            <a:r>
              <a:rPr lang="ru-RU" sz="2400" b="1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     В статье 25 </a:t>
            </a:r>
            <a:r>
              <a:rPr lang="ru-RU" sz="2400" b="1" dirty="0" smtClean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Федерального закона                     «О пожарной безопасности»</a:t>
            </a:r>
            <a:r>
              <a:rPr lang="ru-RU" sz="2400" b="1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, ППР раздел </a:t>
            </a:r>
            <a:r>
              <a:rPr lang="en-US" sz="2400" b="1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v</a:t>
            </a:r>
            <a:r>
              <a:rPr lang="ru-RU" sz="2400" b="1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, п. 104  предусмотрено «обязательное обучение детей в дошкольных образовательных учреждениях и лиц, обучающихся в общеобразовательных учреждениях, мерам пожарной безопасности по специальным программам, согласованным с Государственной противопожарной службой».</a:t>
            </a:r>
            <a:endParaRPr lang="ru-RU" sz="2400" dirty="0"/>
          </a:p>
        </p:txBody>
      </p:sp>
      <p:pic>
        <p:nvPicPr>
          <p:cNvPr id="58370" name="Picture 2" descr="http://lyskovodi.ru/Image/UvGnBg2WnfM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58008" y="1"/>
            <a:ext cx="2285992" cy="2285992"/>
          </a:xfrm>
          <a:prstGeom prst="rect">
            <a:avLst/>
          </a:prstGeom>
          <a:noFill/>
        </p:spPr>
      </p:pic>
      <p:pic>
        <p:nvPicPr>
          <p:cNvPr id="4" name="Рисунок 3" descr="https://s.pfst.net/2011.05/6634511170c875974ba3830400b6b6ba647cdef94b_b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77150" y="5715016"/>
            <a:ext cx="1466850" cy="9681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50938" y="990600"/>
            <a:ext cx="7793037" cy="5334000"/>
          </a:xfrm>
        </p:spPr>
        <p:txBody>
          <a:bodyPr/>
          <a:lstStyle/>
          <a:p>
            <a:r>
              <a:rPr lang="ru-RU" sz="2800" b="1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В связи с загруженностью детей  в школе основными предметами, обучение не может быть постоянным, оно должно проводиться периодически </a:t>
            </a:r>
            <a:r>
              <a:rPr lang="ru-RU" sz="2800" b="1" dirty="0" smtClean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в три этапа.</a:t>
            </a:r>
            <a:r>
              <a:rPr lang="ru-RU" sz="2400" b="1" dirty="0" smtClean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/>
            </a:r>
            <a:br>
              <a:rPr lang="ru-RU" sz="2400" b="1" dirty="0" smtClean="0">
                <a:solidFill>
                  <a:srgbClr val="FF0000"/>
                </a:solidFill>
                <a:latin typeface="+mj-lt"/>
                <a:ea typeface="+mj-ea"/>
                <a:cs typeface="+mj-cs"/>
              </a:rPr>
            </a:br>
            <a:r>
              <a:rPr lang="ru-RU" sz="2400" b="1" dirty="0" smtClean="0"/>
              <a:t/>
            </a:r>
            <a:br>
              <a:rPr lang="ru-RU" sz="2400" b="1" dirty="0" smtClean="0"/>
            </a:br>
            <a:r>
              <a:rPr lang="ru-RU" sz="2400" b="1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/>
            </a:r>
            <a:br>
              <a:rPr lang="ru-RU" sz="2400" b="1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</a:br>
            <a:r>
              <a:rPr lang="ru-RU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/>
            </a:r>
            <a:br>
              <a:rPr lang="ru-RU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</a:br>
            <a:endParaRPr lang="ru-RU" dirty="0"/>
          </a:p>
        </p:txBody>
      </p:sp>
      <p:pic>
        <p:nvPicPr>
          <p:cNvPr id="3" name="Рисунок 2" descr="http://ags29.narod.ru/pages/go_mchs/pogar/84.pn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08104" y="188640"/>
            <a:ext cx="3024336" cy="1571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article61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44208" y="4653136"/>
            <a:ext cx="2088232" cy="15876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http://kabinfo.ucoz.ru/scr/Kabinet/kabinet.jpg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1520" y="4653136"/>
            <a:ext cx="1575435" cy="189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Палитра">
  <a:themeElements>
    <a:clrScheme name="Палитра 3">
      <a:dk1>
        <a:srgbClr val="000000"/>
      </a:dk1>
      <a:lt1>
        <a:srgbClr val="FFFFFF"/>
      </a:lt1>
      <a:dk2>
        <a:srgbClr val="333399"/>
      </a:dk2>
      <a:lt2>
        <a:srgbClr val="1C1C1C"/>
      </a:lt2>
      <a:accent1>
        <a:srgbClr val="00E4A8"/>
      </a:accent1>
      <a:accent2>
        <a:srgbClr val="FFCF01"/>
      </a:accent2>
      <a:accent3>
        <a:srgbClr val="FFFFFF"/>
      </a:accent3>
      <a:accent4>
        <a:srgbClr val="000000"/>
      </a:accent4>
      <a:accent5>
        <a:srgbClr val="AAEFD1"/>
      </a:accent5>
      <a:accent6>
        <a:srgbClr val="E7BB01"/>
      </a:accent6>
      <a:hlink>
        <a:srgbClr val="FF0000"/>
      </a:hlink>
      <a:folHlink>
        <a:srgbClr val="3333CC"/>
      </a:folHlink>
    </a:clrScheme>
    <a:fontScheme name="Палитра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Палитра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алитра 2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алитра 3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алитра 4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алитра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алитра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Aspect</Template>
  <TotalTime>1095</TotalTime>
  <Words>1021</Words>
  <Application>Microsoft Office PowerPoint</Application>
  <PresentationFormat>Экран (4:3)</PresentationFormat>
  <Paragraphs>91</Paragraphs>
  <Slides>68</Slides>
  <Notes>1</Notes>
  <HiddenSlides>1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68</vt:i4>
      </vt:variant>
    </vt:vector>
  </HeadingPairs>
  <TitlesOfParts>
    <vt:vector size="75" baseType="lpstr">
      <vt:lpstr>Microsoft JhengHei</vt:lpstr>
      <vt:lpstr>Arial</vt:lpstr>
      <vt:lpstr>Calibri</vt:lpstr>
      <vt:lpstr>Tahoma</vt:lpstr>
      <vt:lpstr>Times New Roman</vt:lpstr>
      <vt:lpstr>Wingdings</vt:lpstr>
      <vt:lpstr>Палитра</vt:lpstr>
      <vt:lpstr>Презентация PowerPoint</vt:lpstr>
      <vt:lpstr>Обучение детей дошкольного возраста и обучающихся общеобразовательных учреждений основам пожаробезопасного  поведения</vt:lpstr>
      <vt:lpstr>Презентация PowerPoint</vt:lpstr>
      <vt:lpstr>Литература:</vt:lpstr>
      <vt:lpstr>Литература:</vt:lpstr>
      <vt:lpstr>Презентация PowerPoint</vt:lpstr>
      <vt:lpstr>       Главные причины пожаров с гибелью детей: - неосторожное обращение взрослых с огнем    43% - неправильная эксплуатация электрооборудования          33% - неправильное устройство или неисправность отопительных печей  24% Шалость детей с огнем послужила причиной  только 9,5% от всех пожаров с детской гибелью  </vt:lpstr>
      <vt:lpstr>      В статье 25 Федерального закона                     «О пожарной безопасности», ППР раздел v, п. 104  предусмотрено «обязательное обучение детей в дошкольных образовательных учреждениях и лиц, обучающихся в общеобразовательных учреждениях, мерам пожарной безопасности по специальным программам, согласованным с Государственной противопожарной службой».</vt:lpstr>
      <vt:lpstr>В связи с загруженностью детей  в школе основными предметами, обучение не может быть постоянным, оно должно проводиться периодически в три этапа.    </vt:lpstr>
      <vt:lpstr>Первый этап:   - детей дошкольного возраста (старшие группы детских дошкольных учреждений) и младших школьников 1-4 классы (начальное общее образование) следует обучать самым простым и необходимым мерам пожарной безопасности.</vt:lpstr>
      <vt:lpstr>Обучают: - осторожности в обращении со спичками,  зажигалками; -  электричеством и пр.; - способам спасения собственной жизни; -  вызова помощи в случае возникновения пожара. </vt:lpstr>
      <vt:lpstr>Особое внимание следует уделить безопасности ребенка в быту</vt:lpstr>
      <vt:lpstr>Презентация PowerPoint</vt:lpstr>
      <vt:lpstr>Второй этап:    детей среднего звена школы  5-9 классы, ( основное общее образование) обучают: </vt:lpstr>
      <vt:lpstr>осторожности в обращении с пожароопасными предметами;   - электричеством;   - способам спасения собственной жизни и жизни детей младшего возраста;   - вызова помощи в случае возникновения пожара;    -  самым простым способам тушения пожаров подручными средствами в некоторых случаях. </vt:lpstr>
      <vt:lpstr>Третий этап:    детей старшего звена школы 10-11 классы ( среднее общее образование)обучают: - правилам пожарной безопасности в быту - на производстве. </vt:lpstr>
      <vt:lpstr>  Кроме того, им преподают:     - основные способы тушения пожаров подручными средствами,   - при помощи пожарно-технического оборудования,   - расширяют сведения о способах спасения собственной жизни,   -  жизни пострадавших при пожаре. </vt:lpstr>
      <vt:lpstr>Детям дошкольного возраста элементарные навыки пожарной безопасности прививаются в игровой форме.  В школах обучение проводится в неразрывной связи с общим учебно-воспитательным процессом во время уроков, внеклассных и внешкольных мероприятий. </vt:lpstr>
      <vt:lpstr> Работу по изучению правил пожарной безопасности нужно начинать с подготовительной и старшей группы детского сада</vt:lpstr>
      <vt:lpstr>Она должна проводиться по трём направлениям:   1. Изучение правил пожарной безопасности воспитателями и обслуживащим персоналом.  2. Разъяснительная работа с родителями.  3.   Профилактическая работа  с детьми.  </vt:lpstr>
      <vt:lpstr>Единый день профилактики: в Кузбассе сотрудники МЧС России обучают дошкольников правилам пожарной безопасности </vt:lpstr>
      <vt:lpstr>Уголок пожарной безопасности в детском саду</vt:lpstr>
      <vt:lpstr>Не следует забывать, что игра является ведущей деятельностью дошкольника  и наиболее результативное средство обучения.                                                    Неподвижный ребёнок не обучается, любая новая информация должна закрепляться движением.  </vt:lpstr>
      <vt:lpstr>Младший школьный возраст(начальное общее образование)   Занятия  должны быть интегрированными, предусматривающими синтез разных видов деятельности с обязательным включением двигательного компонента.   </vt:lpstr>
      <vt:lpstr>Пожарно-профилактическая работа в начальной школе строится:   - на основе уроков ОБЖ, (которые проводятся учителем класса еженедельно в интегрированном курсе «Ознакомление с окружающим миром»);  - в форме тематических праздников, утренников, участия в конкурсах противопожарного творчества, агитбригадах.    </vt:lpstr>
      <vt:lpstr>Перед теми, кто работает с детьми в области пожарной профилактики, стоят две основные задачи:     помочь подрастающему поколению прожить детство безопасно;    помнить, что дети  - будущие взрослые, и от них будет зависеть безопасное детство следующих поколений.   </vt:lpstr>
      <vt:lpstr>Противопожарная профилактика должна пронизывать все сферы школьной жизни наполняя своим содержанием абсолютно все виды учебной и внеклассной деятельности детей. </vt:lpstr>
      <vt:lpstr>         Вариантов может быть масса:   - конкурсы - эстафеты,  - праздники,  - инсценировки, - уроки на базе пожарной     части.        </vt:lpstr>
      <vt:lpstr>Презентация PowerPoint</vt:lpstr>
      <vt:lpstr>Особенно успешной формой работы являются проводимые праздники – Дни пожарной безопасности </vt:lpstr>
      <vt:lpstr>Рекомендуется в конце каждой четверти в начальной школе отводить один час на итоговое информационное или игровое занятие по правилам пожарной безопасности в объёме пройденных тем, а в конце учебного года – проведение групповой сюжетно-ролевой игры</vt:lpstr>
      <vt:lpstr>В целях подготовки младших школьников к участию в учебной эвакуации должны проводиться предварительные беседы с отработкой некоторых практических навыков:  </vt:lpstr>
      <vt:lpstr>- движение группой,  -  движение друг за другом, положив   руки на плечо идущего впереди,   - движение гусиным шагом под дымом,   - порядок эвакуации детей в окна первого этажа.      </vt:lpstr>
      <vt:lpstr>Конечная цель таких занятий:    1. научить детей правильно действовать в чрезвычайных ситуациях;  2. закрепить знания правильного поведения при пожаре;        3. прививать навыки осторожного обращения с огнём. </vt:lpstr>
      <vt:lpstr>Средний школьный возраст (основное общее образование)   Обучение противопожарным правилам проводится в неразрывной связи с общим учебно–воспитательным процессом, как во время уроков, так и при проведении внеклассных и внешкольных мероприятий.  </vt:lpstr>
      <vt:lpstr>Хорошо зарекомендовал себя экскурсионный проект «Уроки ОБЖ в пожарной части» для детей 5 – 9 классов    </vt:lpstr>
      <vt:lpstr>Презентация PowerPoint</vt:lpstr>
      <vt:lpstr>Презентация PowerPoint</vt:lpstr>
      <vt:lpstr>Особенность обучения:   Занятия должны содержать необходимые теоретические сведения и описание практических умений и навыков учащихся, когда в каждом последующем  классе происходит расширение знаний и совершенствование навыков безопасного поведения в повседневной жизни.    </vt:lpstr>
      <vt:lpstr>  Основное содержание занятий:   - изучение причин возникновения пожаров и способов защиты от них;  - электрические нагревательные  и осветительные приборы (в том числе и телевизоры) как источники пожара при неумелом и беспечном пользовании ими;  - особенности и свойства горения различных синтетических предметов и тканей (мебели, пластмассы и др.), выделении при горении ядовитых газов;  -  оказание первой помощи при ожогах;  -  действия при пожаре;    оказание первой помощи при отравлении угарным газом и др. </vt:lpstr>
      <vt:lpstr>Особо следует остановиться на опасных факторах пожара:     - высокая температура воздуха; - потеря видимости менее; - задымлённость помещения; - большая концентрация окиси углерода и других вредных продуктов горения; - возможность обрушения конструкций зданий.   </vt:lpstr>
      <vt:lpstr>При работе с обучающимися среднего звена школы задача расширяется:    Мы не только учим детей пожаробезопасному поведению, но и настраиваем их на работу с младшими школьниками по противопожарной пропаганде.  </vt:lpstr>
      <vt:lpstr>На занятиях необходимо использовать игровые задания, в том числе и компьютерные игры в соответствии с возрастом, и как можно чаще нетрадиционные формы обучения правилам пожарной безопасности.  </vt:lpstr>
      <vt:lpstr>В числе важных направлений работы педагогических  и ученических коллективов – учебные эвакуации из зданий общеобразовательных учреждений на случай возникновения пожара.  </vt:lpstr>
      <vt:lpstr>Третий этап:   детей старшего звена школы 10-11 классы ( среднее  общее образование ) обучают правилам пожарной безопасности:                 - в быту,                 - на производстве. </vt:lpstr>
      <vt:lpstr>   Кроме этого им преподают:   - способы тушения пожаров первичными средствами пожаротушения, - закрепляют и расширяют сведения о различных  способах спасения собственной жизни,  - жизни пострадавших при пожаре людей.     </vt:lpstr>
      <vt:lpstr> ОСОБЕННОСТЬ ОБУЧЕНИЯ ДЕТЕЙ СТАРШЕГО ЗВЕНА ШКОЛЫ     На занятиях необходимо - обобщать,  - систематизировать, - углублять знания обучающихся.   </vt:lpstr>
      <vt:lpstr>При изучении правил пожарной безопасности любое занятие должно подтверждаться практикой. Все действия по эвакуации согласно общему плану необходимо также отрабатывать на практических занятиях.</vt:lpstr>
      <vt:lpstr>        Особое внимание следует обратить на правила поведения при пожаре в местах массового отдыха и развлечений.  Важно постоянно подчёркивать, что пожары – одно из опасных бедствий, несущих угрозу жизни людей и их материальным ценностям. </vt:lpstr>
      <vt:lpstr>Презентация PowerPoint</vt:lpstr>
      <vt:lpstr>Презентация PowerPoint</vt:lpstr>
      <vt:lpstr>Причиной пожара  и даже гибели могут быть взрывчатые вещества</vt:lpstr>
      <vt:lpstr>Презентация PowerPoint</vt:lpstr>
      <vt:lpstr>Причиной пожара могут быть свечи и бенгальские огни</vt:lpstr>
      <vt:lpstr>Совершенствование методов текущего контроля знаний обучающихся – ещё один путь повышения активности обучения. </vt:lpstr>
      <vt:lpstr>Формы и методы контроля должны быть разнообразными:    -  тестирование, в том числе компьютерное;  - ситуационные задания,  для закрепления - теоретического материала; - опорные конспекты;  - подготовка рефератов.</vt:lpstr>
      <vt:lpstr>Особое внимание следует уделять внедрению в учебный процесс компьютерных обучающих программ.     Использование игровых технологий значительно повышает эффективность решения учебных и профессиональных задач.     </vt:lpstr>
      <vt:lpstr> С целью привлечения школьников к массово – разъяснительной работе по предупреждению пожаров от детской шалости с огнём, пожарно-профилактической работе и оказанию помощи при тушении пожаров, а также оказанию первой медицинской помощи в школах  могут создаваться Дружины юных пожарных </vt:lpstr>
      <vt:lpstr>В школах и детских клубах создаются специальные кружки и секции, где в течение учебного года под руководством опытных педагогов и профессиональных пожарных дети и подростки осваивают навыки действий в экстремальных ситуациях </vt:lpstr>
      <vt:lpstr>Соревнование дружин юных пожарных </vt:lpstr>
      <vt:lpstr>К завершению среднего образования, обучающиеся должны знать: -   физико-химические основы горения; - возможные последствия пожаров и взрывов; -   опасные факторы пожара; - пожароопасные свойства основных веществ и материалов; -  причины пожаров и меры профилактики; -    основные средства пожаротушения; -  первичные средства пожаротушения и их возможности; - как организовать собственную деятельность в ситуации с пожаром; -  порядок действий на случай пожара;    -  приёмы оказания помощи при ожогах.     </vt:lpstr>
      <vt:lpstr>Обучающиеся должны уметь:  оценивать пожарную опасность в различных местах;  оценивать обстановку при возникновении задымления или загорания, принимать меры к тушению пожара;  пользоваться первичными средствами пожаротушения, пожарными кранами, системами пожарной автоматики;  оказывать первую медицинскую помощь при ожогах и отравлении       продуктами горения;  применять средства индивидуальной защиты;  уметь бережно относится к своей жизни и своему здоровью.    </vt:lpstr>
      <vt:lpstr>Презентация PowerPoint</vt:lpstr>
      <vt:lpstr>Презентация PowerPoint</vt:lpstr>
      <vt:lpstr>Презентация PowerPoint</vt:lpstr>
      <vt:lpstr>Презентация PowerPoint</vt:lpstr>
      <vt:lpstr>Будьте осторожны с огнем</vt:lpstr>
      <vt:lpstr>         СПАСИБО  ЗА ВНИМАНИЕ! 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k307</dc:creator>
  <cp:lastModifiedBy>k221</cp:lastModifiedBy>
  <cp:revision>215</cp:revision>
  <cp:lastPrinted>2013-09-23T11:06:16Z</cp:lastPrinted>
  <dcterms:created xsi:type="dcterms:W3CDTF">1601-01-01T00:00:00Z</dcterms:created>
  <dcterms:modified xsi:type="dcterms:W3CDTF">2018-11-19T06:21:14Z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